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53"/>
  </p:notesMasterIdLst>
  <p:sldIdLst>
    <p:sldId id="497" r:id="rId3"/>
    <p:sldId id="518" r:id="rId4"/>
    <p:sldId id="564" r:id="rId5"/>
    <p:sldId id="565" r:id="rId6"/>
    <p:sldId id="519" r:id="rId7"/>
    <p:sldId id="523" r:id="rId8"/>
    <p:sldId id="535" r:id="rId9"/>
    <p:sldId id="536" r:id="rId10"/>
    <p:sldId id="537" r:id="rId11"/>
    <p:sldId id="544" r:id="rId12"/>
    <p:sldId id="542" r:id="rId13"/>
    <p:sldId id="543" r:id="rId14"/>
    <p:sldId id="524" r:id="rId15"/>
    <p:sldId id="529" r:id="rId16"/>
    <p:sldId id="530" r:id="rId17"/>
    <p:sldId id="531" r:id="rId18"/>
    <p:sldId id="532" r:id="rId19"/>
    <p:sldId id="533" r:id="rId20"/>
    <p:sldId id="525" r:id="rId21"/>
    <p:sldId id="526" r:id="rId22"/>
    <p:sldId id="534" r:id="rId23"/>
    <p:sldId id="527" r:id="rId24"/>
    <p:sldId id="545" r:id="rId25"/>
    <p:sldId id="547" r:id="rId26"/>
    <p:sldId id="548" r:id="rId27"/>
    <p:sldId id="546" r:id="rId28"/>
    <p:sldId id="549" r:id="rId29"/>
    <p:sldId id="550" r:id="rId30"/>
    <p:sldId id="540" r:id="rId31"/>
    <p:sldId id="555" r:id="rId32"/>
    <p:sldId id="556" r:id="rId33"/>
    <p:sldId id="557" r:id="rId34"/>
    <p:sldId id="559" r:id="rId35"/>
    <p:sldId id="560" r:id="rId36"/>
    <p:sldId id="561" r:id="rId37"/>
    <p:sldId id="562" r:id="rId38"/>
    <p:sldId id="541" r:id="rId39"/>
    <p:sldId id="551" r:id="rId40"/>
    <p:sldId id="554" r:id="rId41"/>
    <p:sldId id="552" r:id="rId42"/>
    <p:sldId id="553" r:id="rId43"/>
    <p:sldId id="538" r:id="rId44"/>
    <p:sldId id="567" r:id="rId45"/>
    <p:sldId id="568" r:id="rId46"/>
    <p:sldId id="569" r:id="rId47"/>
    <p:sldId id="563" r:id="rId48"/>
    <p:sldId id="539" r:id="rId49"/>
    <p:sldId id="566" r:id="rId50"/>
    <p:sldId id="520" r:id="rId51"/>
    <p:sldId id="477" r:id="rId52"/>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2924" autoAdjust="0"/>
  </p:normalViewPr>
  <p:slideViewPr>
    <p:cSldViewPr snapToGrid="0" snapToObjects="1">
      <p:cViewPr varScale="1">
        <p:scale>
          <a:sx n="96" d="100"/>
          <a:sy n="96" d="100"/>
        </p:scale>
        <p:origin x="1090"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7-6-2018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Lucas Jellema</a:t>
            </a:r>
            <a:r>
              <a:rPr lang="en-US" sz="1200" b="0" i="0" kern="1200" dirty="0" smtClean="0">
                <a:solidFill>
                  <a:schemeClr val="tx1"/>
                </a:solidFill>
                <a:effectLst/>
                <a:latin typeface="+mn-lt"/>
                <a:ea typeface="+mn-ea"/>
                <a:cs typeface="+mn-cs"/>
              </a:rPr>
              <a:t> Developer Champion (NL)</a:t>
            </a:r>
          </a:p>
          <a:p>
            <a:r>
              <a:rPr lang="en-US" sz="1200" b="1" i="0" kern="1200" dirty="0" smtClean="0">
                <a:solidFill>
                  <a:schemeClr val="tx1"/>
                </a:solidFill>
                <a:effectLst/>
                <a:latin typeface="+mn-lt"/>
                <a:ea typeface="+mn-ea"/>
                <a:cs typeface="+mn-cs"/>
              </a:rPr>
              <a:t>Parallel session 3.5b Intermediate</a:t>
            </a:r>
          </a:p>
          <a:p>
            <a:r>
              <a:rPr lang="en-US" sz="1200" b="1" i="0" kern="1200" dirty="0" smtClean="0">
                <a:solidFill>
                  <a:schemeClr val="tx1"/>
                </a:solidFill>
                <a:effectLst/>
                <a:latin typeface="+mn-lt"/>
                <a:ea typeface="+mn-ea"/>
                <a:cs typeface="+mn-cs"/>
              </a:rPr>
              <a:t>Creating, Publishing and Reusing a JET Composite Component [25 min]</a:t>
            </a:r>
          </a:p>
          <a:p>
            <a:r>
              <a:rPr lang="en-US" sz="1200" b="0" i="0" kern="1200" dirty="0" smtClean="0">
                <a:solidFill>
                  <a:schemeClr val="tx1"/>
                </a:solidFill>
                <a:effectLst/>
                <a:latin typeface="+mn-lt"/>
                <a:ea typeface="+mn-ea"/>
                <a:cs typeface="+mn-cs"/>
              </a:rPr>
              <a:t>Composite Components are a crucial element in the evolution of Oracle JET. These components allow organizations to better structure their enterprise applications built with JET and to introduce efficiency and UX consistency through reuse UI components. JET Composite Components are also shared across the boundaries of enterprises, throughout the community, to be consumed in JET applications anywhere and in Visual Builder Cloud applications. This session demonstrates how a JET Composite Component is designed and implemented. The component introduces a Geographical Map on which data bound locations (regions, countries, states and cities) can be indicated and selected. The component supports two way data binding, configuration properties and it publishes events. It leverages open source map and geocoding libraries. This session demonstrates how the component is packaged and published and how it can be reused in a JET application as well as in Visual Builder Cloud. It will allow you to start reusing, building and publishing your own JET Composite Components.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50</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hhhhhhhhhhhhh6hhhhhhhhh6hh6h6h6hhh6hhhh6hhhhh6hhh66h66hhh6h6h6hh66hh6h</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25353596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Share &amp; Reuse</a:t>
            </a:r>
          </a:p>
          <a:p>
            <a:pPr lvl="1"/>
            <a:r>
              <a:rPr lang="en-US" dirty="0" smtClean="0"/>
              <a:t>Internally within an application as well as throughout organization</a:t>
            </a:r>
          </a:p>
          <a:p>
            <a:pPr lvl="1"/>
            <a:r>
              <a:rPr lang="en-US" dirty="0" smtClean="0"/>
              <a:t>Externally across the community</a:t>
            </a:r>
          </a:p>
          <a:p>
            <a:r>
              <a:rPr lang="en-US" dirty="0" smtClean="0"/>
              <a:t>Compartmentalize development effort – make smaller, stand alone pieces</a:t>
            </a:r>
          </a:p>
          <a:p>
            <a:pPr lvl="1"/>
            <a:r>
              <a:rPr lang="en-US" dirty="0" smtClean="0"/>
              <a:t>Micro….</a:t>
            </a:r>
          </a:p>
          <a:p>
            <a:r>
              <a:rPr lang="en-US" dirty="0" smtClean="0"/>
              <a:t>Bonus: low code extension</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13</a:t>
            </a:fld>
            <a:endParaRPr lang="nl-NL"/>
          </a:p>
        </p:txBody>
      </p:sp>
    </p:spTree>
    <p:extLst>
      <p:ext uri="{BB962C8B-B14F-4D97-AF65-F5344CB8AC3E}">
        <p14:creationId xmlns:p14="http://schemas.microsoft.com/office/powerpoint/2010/main" val="13105435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http://www.oracle.com/webfolder/technetwork/jet/jetCookbook.html?component=composite&amp;demo=basic</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14</a:t>
            </a:fld>
            <a:endParaRPr lang="nl-NL"/>
          </a:p>
        </p:txBody>
      </p:sp>
    </p:spTree>
    <p:extLst>
      <p:ext uri="{BB962C8B-B14F-4D97-AF65-F5344CB8AC3E}">
        <p14:creationId xmlns:p14="http://schemas.microsoft.com/office/powerpoint/2010/main" val="2315307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24</a:t>
            </a:fld>
            <a:endParaRPr lang="nl-NL"/>
          </a:p>
        </p:txBody>
      </p:sp>
    </p:spTree>
    <p:extLst>
      <p:ext uri="{BB962C8B-B14F-4D97-AF65-F5344CB8AC3E}">
        <p14:creationId xmlns:p14="http://schemas.microsoft.com/office/powerpoint/2010/main" val="518213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Leverage the world wide community</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29</a:t>
            </a:fld>
            <a:endParaRPr lang="nl-NL"/>
          </a:p>
        </p:txBody>
      </p:sp>
    </p:spTree>
    <p:extLst>
      <p:ext uri="{BB962C8B-B14F-4D97-AF65-F5344CB8AC3E}">
        <p14:creationId xmlns:p14="http://schemas.microsoft.com/office/powerpoint/2010/main" val="2652910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Examples: http://openlayers.org/en/latest/examples/</a:t>
            </a:r>
          </a:p>
          <a:p>
            <a:r>
              <a:rPr lang="en-US" dirty="0" smtClean="0"/>
              <a:t>API:</a:t>
            </a:r>
            <a:r>
              <a:rPr lang="en-US" baseline="0" dirty="0" smtClean="0"/>
              <a:t> http://openlayers.org/en/latest/apidoc/</a:t>
            </a:r>
          </a:p>
          <a:p>
            <a:r>
              <a:rPr lang="nl-NL" dirty="0" err="1" smtClean="0"/>
              <a:t>Quickstart</a:t>
            </a:r>
            <a:r>
              <a:rPr lang="nl-NL" dirty="0" smtClean="0"/>
              <a:t>: https://openlayers.org/en/latest/doc/quickstart.html</a:t>
            </a:r>
          </a:p>
          <a:p>
            <a:r>
              <a:rPr lang="en-US" dirty="0" smtClean="0"/>
              <a:t>On Line Editor: http://programmerg.github.io/ol3editor/</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30</a:t>
            </a:fld>
            <a:endParaRPr lang="nl-NL"/>
          </a:p>
        </p:txBody>
      </p:sp>
    </p:spTree>
    <p:extLst>
      <p:ext uri="{BB962C8B-B14F-4D97-AF65-F5344CB8AC3E}">
        <p14:creationId xmlns:p14="http://schemas.microsoft.com/office/powerpoint/2010/main" val="22344022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https://en.wikipedia.org/wiki/OpenLayers</a:t>
            </a:r>
          </a:p>
          <a:p>
            <a:r>
              <a:rPr lang="nl-NL" dirty="0" smtClean="0"/>
              <a:t>https://en.wikipedia.org/wiki/Open_Source_Geospatial_Foundation</a:t>
            </a:r>
          </a:p>
          <a:p>
            <a:r>
              <a:rPr lang="nl-NL" dirty="0" smtClean="0"/>
              <a:t>https://en.wikipedia.org/wiki/OpenStreetMap</a:t>
            </a:r>
          </a:p>
          <a:p>
            <a:r>
              <a:rPr lang="en-US" dirty="0" smtClean="0"/>
              <a:t>Sites using </a:t>
            </a:r>
            <a:r>
              <a:rPr lang="en-US" dirty="0" err="1" smtClean="0"/>
              <a:t>OpenLayers</a:t>
            </a:r>
            <a:r>
              <a:rPr lang="en-US" dirty="0" smtClean="0"/>
              <a:t>: https://www.wappalyzer.com/technologies/openlayers </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31</a:t>
            </a:fld>
            <a:endParaRPr lang="nl-NL"/>
          </a:p>
        </p:txBody>
      </p:sp>
    </p:spTree>
    <p:extLst>
      <p:ext uri="{BB962C8B-B14F-4D97-AF65-F5344CB8AC3E}">
        <p14:creationId xmlns:p14="http://schemas.microsoft.com/office/powerpoint/2010/main" val="2464345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https://openlayers.org/en/latest/doc/quickstart.html</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32</a:t>
            </a:fld>
            <a:endParaRPr lang="nl-NL"/>
          </a:p>
        </p:txBody>
      </p:sp>
    </p:spTree>
    <p:extLst>
      <p:ext uri="{BB962C8B-B14F-4D97-AF65-F5344CB8AC3E}">
        <p14:creationId xmlns:p14="http://schemas.microsoft.com/office/powerpoint/2010/main" val="25731053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07-Jun-18</a:t>
            </a:fld>
            <a:endParaRPr lang="nl-NL" noProof="0" dirty="0"/>
          </a:p>
        </p:txBody>
      </p:sp>
      <p:sp>
        <p:nvSpPr>
          <p:cNvPr id="6" name="Footer Placeholder 5"/>
          <p:cNvSpPr>
            <a:spLocks noGrp="1"/>
          </p:cNvSpPr>
          <p:nvPr>
            <p:ph type="ftr" sz="quarter" idx="11"/>
          </p:nvPr>
        </p:nvSpPr>
        <p:spPr/>
        <p:txBody>
          <a:bodyPr/>
          <a:lstStyle/>
          <a:p>
            <a:r>
              <a:rPr lang="en-US" noProof="0" dirty="0" smtClean="0"/>
              <a:t>Creating, Publishing and Reusing an Oracle JET Composite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07-Jun-18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07-Jun-18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07-Jun-18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07-Jun-18</a:t>
            </a:fld>
            <a:endParaRPr lang="nl-NL"/>
          </a:p>
        </p:txBody>
      </p:sp>
      <p:sp>
        <p:nvSpPr>
          <p:cNvPr id="3" name="Footer Placeholder 2"/>
          <p:cNvSpPr>
            <a:spLocks noGrp="1"/>
          </p:cNvSpPr>
          <p:nvPr>
            <p:ph type="ftr" sz="quarter" idx="11"/>
          </p:nvPr>
        </p:nvSpPr>
        <p:spPr/>
        <p:txBody>
          <a:bodyPr/>
          <a:lstStyle/>
          <a:p>
            <a:r>
              <a:rPr lang="en-US" dirty="0" smtClean="0"/>
              <a:t>Creating, Publishing and Reusing an Oracle JET Composite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smtClean="0"/>
              <a:t>Xxxx</a:t>
            </a:r>
          </a:p>
          <a:p>
            <a:pPr lvl="1"/>
            <a:r>
              <a:rPr lang="nl-NL" sz="1050" smtClean="0"/>
              <a:t>Xxxx</a:t>
            </a:r>
          </a:p>
          <a:p>
            <a:pPr lvl="2"/>
            <a:r>
              <a:rPr lang="nl-NL" sz="1050" smtClean="0"/>
              <a:t>Xxx</a:t>
            </a:r>
          </a:p>
          <a:p>
            <a:pPr lvl="3"/>
            <a:r>
              <a:rPr lang="nl-NL" sz="1050" smtClean="0"/>
              <a:t>Xxxxx</a:t>
            </a:r>
          </a:p>
        </p:txBody>
      </p:sp>
    </p:spTree>
    <p:extLst>
      <p:ext uri="{BB962C8B-B14F-4D97-AF65-F5344CB8AC3E}">
        <p14:creationId xmlns:p14="http://schemas.microsoft.com/office/powerpoint/2010/main" val="337579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07-Jun-18</a:t>
            </a:fld>
            <a:endParaRPr lang="nl-NL"/>
          </a:p>
        </p:txBody>
      </p:sp>
      <p:sp>
        <p:nvSpPr>
          <p:cNvPr id="5" name="Footer Placeholder 4"/>
          <p:cNvSpPr>
            <a:spLocks noGrp="1"/>
          </p:cNvSpPr>
          <p:nvPr>
            <p:ph type="ftr" sz="quarter" idx="11"/>
          </p:nvPr>
        </p:nvSpPr>
        <p:spPr/>
        <p:txBody>
          <a:bodyPr/>
          <a:lstStyle/>
          <a:p>
            <a:r>
              <a:rPr lang="en-US" dirty="0" smtClean="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07-Jun-18</a:t>
            </a:fld>
            <a:endParaRPr lang="nl-NL"/>
          </a:p>
        </p:txBody>
      </p:sp>
      <p:sp>
        <p:nvSpPr>
          <p:cNvPr id="5" name="Footer Placeholder 4"/>
          <p:cNvSpPr>
            <a:spLocks noGrp="1"/>
          </p:cNvSpPr>
          <p:nvPr>
            <p:ph type="ftr" sz="quarter" idx="11"/>
          </p:nvPr>
        </p:nvSpPr>
        <p:spPr/>
        <p:txBody>
          <a:bodyPr/>
          <a:lstStyle/>
          <a:p>
            <a:r>
              <a:rPr lang="en-US" dirty="0" smtClean="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07-Jun-18</a:t>
            </a:fld>
            <a:endParaRPr lang="nl-NL"/>
          </a:p>
        </p:txBody>
      </p:sp>
      <p:sp>
        <p:nvSpPr>
          <p:cNvPr id="5" name="Footer Placeholder 4"/>
          <p:cNvSpPr>
            <a:spLocks noGrp="1"/>
          </p:cNvSpPr>
          <p:nvPr>
            <p:ph type="ftr" sz="quarter" idx="11"/>
          </p:nvPr>
        </p:nvSpPr>
        <p:spPr/>
        <p:txBody>
          <a:bodyPr/>
          <a:lstStyle/>
          <a:p>
            <a:r>
              <a:rPr lang="en-US" dirty="0" smtClean="0"/>
              <a:t>Creating, Publishing and Reusing an Oracle JET Composite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07-Jun-18</a:t>
            </a:fld>
            <a:endParaRPr lang="nl-NL"/>
          </a:p>
        </p:txBody>
      </p:sp>
      <p:sp>
        <p:nvSpPr>
          <p:cNvPr id="8" name="Footer Placeholder 7"/>
          <p:cNvSpPr>
            <a:spLocks noGrp="1"/>
          </p:cNvSpPr>
          <p:nvPr>
            <p:ph type="ftr" sz="quarter" idx="11"/>
          </p:nvPr>
        </p:nvSpPr>
        <p:spPr/>
        <p:txBody>
          <a:bodyPr/>
          <a:lstStyle/>
          <a:p>
            <a:r>
              <a:rPr lang="en-US" dirty="0" smtClean="0"/>
              <a:t>Creating, Publishing and Reusing an Oracle JET Composite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7422790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07-Jun-18</a:t>
            </a:fld>
            <a:endParaRPr lang="nl-NL"/>
          </a:p>
        </p:txBody>
      </p:sp>
      <p:sp>
        <p:nvSpPr>
          <p:cNvPr id="6" name="Footer Placeholder 5"/>
          <p:cNvSpPr>
            <a:spLocks noGrp="1"/>
          </p:cNvSpPr>
          <p:nvPr>
            <p:ph type="ftr" sz="quarter" idx="11"/>
          </p:nvPr>
        </p:nvSpPr>
        <p:spPr/>
        <p:txBody>
          <a:bodyPr/>
          <a:lstStyle/>
          <a:p>
            <a:r>
              <a:rPr lang="en-US" dirty="0" smtClean="0"/>
              <a:t>Creating, Publishing and Reusing an Oracle JET Composite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07-Jun-18</a:t>
            </a:fld>
            <a:endParaRPr lang="nl-NL" noProof="0" dirty="0"/>
          </a:p>
        </p:txBody>
      </p:sp>
      <p:sp>
        <p:nvSpPr>
          <p:cNvPr id="6" name="Footer Placeholder 5"/>
          <p:cNvSpPr>
            <a:spLocks noGrp="1"/>
          </p:cNvSpPr>
          <p:nvPr>
            <p:ph type="ftr" sz="quarter" idx="11"/>
          </p:nvPr>
        </p:nvSpPr>
        <p:spPr/>
        <p:txBody>
          <a:bodyPr/>
          <a:lstStyle/>
          <a:p>
            <a:r>
              <a:rPr lang="en-US" noProof="0" dirty="0" smtClean="0"/>
              <a:t>Creating, Publishing and Reusing an Oracle JET Composite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61" Type="http://schemas.openxmlformats.org/officeDocument/2006/relationships/slideLayout" Target="../slideLayouts/slideLayout76.xml"/><Relationship Id="rId19" Type="http://schemas.openxmlformats.org/officeDocument/2006/relationships/slideLayout" Target="../slideLayouts/slideLayout3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 Id="rId20" Type="http://schemas.openxmlformats.org/officeDocument/2006/relationships/slideLayout" Target="../slideLayouts/slideLayout35.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10" Type="http://schemas.openxmlformats.org/officeDocument/2006/relationships/slideLayout" Target="../slideLayouts/slideLayout25.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07-Jun-18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dirty="0" smtClean="0"/>
              <a:t>Creating, Publishing and Reusing an Oracle JET Composite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emf"/></Relationships>
</file>

<file path=ppt/slides/_rels/slide1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37.jpe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 Id="rId5" Type="http://schemas.openxmlformats.org/officeDocument/2006/relationships/image" Target="../media/image45.png"/><Relationship Id="rId4"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5.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hyperlink" Target="https://en.wikipedia.org/wiki/Web_Map_Service" TargetMode="External"/><Relationship Id="rId3" Type="http://schemas.openxmlformats.org/officeDocument/2006/relationships/hyperlink" Target="https://en.wikipedia.org/wiki/GeoRSS" TargetMode="External"/><Relationship Id="rId7" Type="http://schemas.openxmlformats.org/officeDocument/2006/relationships/hyperlink" Target="https://en.wikipedia.org/wiki/Open_Geospatial_Consortium"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hyperlink" Target="https://en.wikipedia.org/wiki/GeoJSON" TargetMode="External"/><Relationship Id="rId5" Type="http://schemas.openxmlformats.org/officeDocument/2006/relationships/hyperlink" Target="https://en.wikipedia.org/wiki/Geography_Markup_Language" TargetMode="External"/><Relationship Id="rId10" Type="http://schemas.openxmlformats.org/officeDocument/2006/relationships/image" Target="../media/image59.png"/><Relationship Id="rId4" Type="http://schemas.openxmlformats.org/officeDocument/2006/relationships/hyperlink" Target="https://en.wikipedia.org/wiki/KML" TargetMode="External"/><Relationship Id="rId9" Type="http://schemas.openxmlformats.org/officeDocument/2006/relationships/hyperlink" Target="https://en.wikipedia.org/wiki/Web_Feature_Service"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openlayers.org/en/latest/doc/quickstart.html" TargetMode="External"/><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61.png"/><Relationship Id="rId4" Type="http://schemas.openxmlformats.org/officeDocument/2006/relationships/image" Target="../media/image60.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2.JPG"/><Relationship Id="rId1" Type="http://schemas.openxmlformats.org/officeDocument/2006/relationships/slideLayout" Target="../slideLayouts/slideLayout5.xml"/><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4.png"/><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image" Target="../media/image77.png"/><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8.pn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2" Type="http://schemas.openxmlformats.org/officeDocument/2006/relationships/image" Target="../media/image80.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lucasjellema/jet-composite-component-showroom" TargetMode="External"/><Relationship Id="rId2" Type="http://schemas.openxmlformats.org/officeDocument/2006/relationships/hyperlink" Target="https://developer.oracle.com/javascript/reusable-jet-composite" TargetMode="External"/><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hyperlink" Target="https://github.com/lucasjellema/input-country-composite-component"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jetcompositecomponentsshowroom-a516817.apaas.us2.oraclecloud.com/" TargetMode="Externa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hyperlink" Target="https://github.com/lucasjellema/input-country-composite-component" TargetMode="External"/><Relationship Id="rId3" Type="http://schemas.openxmlformats.org/officeDocument/2006/relationships/image" Target="../media/image82.png"/><Relationship Id="rId7" Type="http://schemas.openxmlformats.org/officeDocument/2006/relationships/hyperlink" Target="mailto:info@amis.nl" TargetMode="External"/><Relationship Id="rId12" Type="http://schemas.openxmlformats.org/officeDocument/2006/relationships/hyperlink" Target="https://github.com/lucasjellema/jet-composite-component-showroom"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86.png"/><Relationship Id="rId5" Type="http://schemas.openxmlformats.org/officeDocument/2006/relationships/hyperlink" Target="mailto:lucas.jellema@amis.nl" TargetMode="External"/><Relationship Id="rId10" Type="http://schemas.openxmlformats.org/officeDocument/2006/relationships/image" Target="../media/image85.png"/><Relationship Id="rId4" Type="http://schemas.openxmlformats.org/officeDocument/2006/relationships/hyperlink" Target="http://technology.amis.nl/" TargetMode="External"/><Relationship Id="rId9"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smtClean="0"/>
              <a:t>Creating, Publishing and Reusing </a:t>
            </a:r>
            <a:br>
              <a:rPr lang="en-US" dirty="0" smtClean="0"/>
            </a:br>
            <a:r>
              <a:rPr lang="en-US" dirty="0" smtClean="0"/>
              <a:t>an Oracle JET Composite</a:t>
            </a:r>
            <a:br>
              <a:rPr lang="en-US" dirty="0" smtClean="0"/>
            </a:br>
            <a:r>
              <a:rPr lang="en-US" dirty="0" smtClean="0"/>
              <a:t>Component</a:t>
            </a:r>
            <a:endParaRPr lang="nl-NL" sz="2400" b="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4433906" cy="400110"/>
          </a:xfrm>
          <a:prstGeom prst="rect">
            <a:avLst/>
          </a:prstGeom>
          <a:noFill/>
        </p:spPr>
        <p:txBody>
          <a:bodyPr wrap="none" lIns="0" tIns="0" rIns="0" bIns="0" rtlCol="0">
            <a:spAutoFit/>
          </a:bodyPr>
          <a:lstStyle/>
          <a:p>
            <a:r>
              <a:rPr lang="en-US" sz="1300" dirty="0" smtClean="0"/>
              <a:t>Lucas Jellema, CTO of AMIS</a:t>
            </a:r>
          </a:p>
          <a:p>
            <a:r>
              <a:rPr lang="en-US" sz="1300" dirty="0" smtClean="0"/>
              <a:t>nlOUG Tech Experience 2018, Amersfoort, The Netherlands</a:t>
            </a:r>
            <a:endParaRPr lang="nl-NL" sz="1300" dirty="0" err="1" smtClean="0"/>
          </a:p>
        </p:txBody>
      </p:sp>
      <p:pic>
        <p:nvPicPr>
          <p:cNvPr id="1026" name="Picture 2" descr="nl Oracle User Gro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2684" y="134363"/>
            <a:ext cx="1609878" cy="569150"/>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idx="14"/>
          </p:nvPr>
        </p:nvSpPr>
        <p:spPr/>
        <p:txBody>
          <a:bodyPr/>
          <a:lstStyle/>
          <a:p>
            <a:endParaRPr lang="nl-NL"/>
          </a:p>
        </p:txBody>
      </p:sp>
      <p:pic>
        <p:nvPicPr>
          <p:cNvPr id="12" name="Picture 11"/>
          <p:cNvPicPr>
            <a:picLocks noChangeAspect="1"/>
          </p:cNvPicPr>
          <p:nvPr/>
        </p:nvPicPr>
        <p:blipFill>
          <a:blip r:embed="rId4"/>
          <a:stretch>
            <a:fillRect/>
          </a:stretch>
        </p:blipFill>
        <p:spPr>
          <a:xfrm>
            <a:off x="642626" y="973193"/>
            <a:ext cx="4420288" cy="2061760"/>
          </a:xfrm>
          <a:prstGeom prst="rect">
            <a:avLst/>
          </a:prstGeom>
        </p:spPr>
      </p:pic>
      <p:pic>
        <p:nvPicPr>
          <p:cNvPr id="10" name="Picture 2" descr="Image result for oracle jet"/>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05540" y="2824741"/>
            <a:ext cx="960422" cy="96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Copy JET Composite Component into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10</a:t>
            </a:fld>
            <a:endParaRPr lang="nl-NL"/>
          </a:p>
        </p:txBody>
      </p:sp>
      <p:pic>
        <p:nvPicPr>
          <p:cNvPr id="7" name="Picture 6"/>
          <p:cNvPicPr>
            <a:picLocks noChangeAspect="1"/>
          </p:cNvPicPr>
          <p:nvPr/>
        </p:nvPicPr>
        <p:blipFill>
          <a:blip r:embed="rId2"/>
          <a:stretch>
            <a:fillRect/>
          </a:stretch>
        </p:blipFill>
        <p:spPr>
          <a:xfrm>
            <a:off x="719999" y="936000"/>
            <a:ext cx="4801016" cy="2293819"/>
          </a:xfrm>
          <a:prstGeom prst="rect">
            <a:avLst/>
          </a:prstGeom>
          <a:ln>
            <a:noFill/>
          </a:ln>
          <a:effectLst>
            <a:outerShdw blurRad="292100" dist="139700" dir="2700000" algn="tl" rotWithShape="0">
              <a:srgbClr val="333333">
                <a:alpha val="65000"/>
              </a:srgbClr>
            </a:outerShdw>
          </a:effectLst>
        </p:spPr>
      </p:pic>
      <p:sp>
        <p:nvSpPr>
          <p:cNvPr id="8" name="Right Arrow 7"/>
          <p:cNvSpPr/>
          <p:nvPr/>
        </p:nvSpPr>
        <p:spPr>
          <a:xfrm rot="8120641">
            <a:off x="2162755" y="2267406"/>
            <a:ext cx="333955" cy="31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5225730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Embedding input-country component in view: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pic>
        <p:nvPicPr>
          <p:cNvPr id="9" name="Picture 8"/>
          <p:cNvPicPr>
            <a:picLocks noChangeAspect="1"/>
          </p:cNvPicPr>
          <p:nvPr/>
        </p:nvPicPr>
        <p:blipFill>
          <a:blip r:embed="rId2"/>
          <a:stretch>
            <a:fillRect/>
          </a:stretch>
        </p:blipFill>
        <p:spPr>
          <a:xfrm>
            <a:off x="263267" y="962563"/>
            <a:ext cx="8725656" cy="1707028"/>
          </a:xfrm>
          <a:prstGeom prst="rect">
            <a:avLst/>
          </a:prstGeom>
          <a:ln>
            <a:noFill/>
          </a:ln>
          <a:effectLst>
            <a:outerShdw blurRad="292100" dist="139700" dir="2700000" algn="tl" rotWithShape="0">
              <a:srgbClr val="333333">
                <a:alpha val="65000"/>
              </a:srgbClr>
            </a:outerShdw>
          </a:effectLst>
        </p:spPr>
      </p:pic>
      <p:sp>
        <p:nvSpPr>
          <p:cNvPr id="8" name="Right Arrow 7"/>
          <p:cNvSpPr/>
          <p:nvPr/>
        </p:nvSpPr>
        <p:spPr>
          <a:xfrm>
            <a:off x="636105" y="1689950"/>
            <a:ext cx="333955" cy="31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Picture 6"/>
          <p:cNvPicPr>
            <a:picLocks noChangeAspect="1"/>
          </p:cNvPicPr>
          <p:nvPr/>
        </p:nvPicPr>
        <p:blipFill rotWithShape="1">
          <a:blip r:embed="rId3"/>
          <a:srcRect b="-1116"/>
          <a:stretch/>
        </p:blipFill>
        <p:spPr>
          <a:xfrm>
            <a:off x="3166437" y="2561591"/>
            <a:ext cx="3361583" cy="2319686"/>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2759103" y="2099144"/>
            <a:ext cx="5160396" cy="1987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3962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ViewModel</a:t>
            </a:r>
            <a:r>
              <a:rPr lang="en-US" dirty="0" smtClean="0"/>
              <a:t> – require &amp; define to hook component into page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pic>
        <p:nvPicPr>
          <p:cNvPr id="6" name="Picture 5"/>
          <p:cNvPicPr>
            <a:picLocks noChangeAspect="1"/>
          </p:cNvPicPr>
          <p:nvPr/>
        </p:nvPicPr>
        <p:blipFill>
          <a:blip r:embed="rId2"/>
          <a:stretch>
            <a:fillRect/>
          </a:stretch>
        </p:blipFill>
        <p:spPr>
          <a:xfrm>
            <a:off x="720003" y="697276"/>
            <a:ext cx="6989902" cy="4186224"/>
          </a:xfrm>
          <a:prstGeom prst="rect">
            <a:avLst/>
          </a:prstGeom>
        </p:spPr>
      </p:pic>
    </p:spTree>
    <p:extLst>
      <p:ext uri="{BB962C8B-B14F-4D97-AF65-F5344CB8AC3E}">
        <p14:creationId xmlns:p14="http://schemas.microsoft.com/office/powerpoint/2010/main" val="19832598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Beauty of Composite Components</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pic>
        <p:nvPicPr>
          <p:cNvPr id="6" name="Picture 5"/>
          <p:cNvPicPr>
            <a:picLocks noChangeAspect="1"/>
          </p:cNvPicPr>
          <p:nvPr/>
        </p:nvPicPr>
        <p:blipFill>
          <a:blip r:embed="rId3"/>
          <a:stretch>
            <a:fillRect/>
          </a:stretch>
        </p:blipFill>
        <p:spPr>
          <a:xfrm>
            <a:off x="2720990" y="3020089"/>
            <a:ext cx="1915308" cy="1783375"/>
          </a:xfrm>
          <a:prstGeom prst="rect">
            <a:avLst/>
          </a:prstGeom>
        </p:spPr>
      </p:pic>
      <p:pic>
        <p:nvPicPr>
          <p:cNvPr id="1026" name="Picture 2" descr="Image result for sh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74" y="792000"/>
            <a:ext cx="2703771" cy="1881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mall compartmen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6889" y="1289602"/>
            <a:ext cx="2767242" cy="2767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00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1" y="854740"/>
            <a:ext cx="7703999" cy="2520000"/>
          </a:xfrm>
        </p:spPr>
        <p:txBody>
          <a:bodyPr/>
          <a:lstStyle/>
          <a:p>
            <a:r>
              <a:rPr lang="en-US" sz="2000" dirty="0" smtClean="0"/>
              <a:t>Introducing JET Composite Component Architecture (CCA):</a:t>
            </a:r>
            <a:r>
              <a:rPr lang="en-US" dirty="0" smtClean="0"/>
              <a:t/>
            </a:r>
            <a:br>
              <a:rPr lang="en-US" dirty="0" smtClean="0"/>
            </a:br>
            <a:r>
              <a:rPr lang="en-US" dirty="0"/>
              <a:t/>
            </a:r>
            <a:br>
              <a:rPr lang="en-US" dirty="0"/>
            </a:br>
            <a:r>
              <a:rPr lang="en-US" dirty="0" smtClean="0"/>
              <a:t>“</a:t>
            </a:r>
            <a:r>
              <a:rPr lang="en-US" b="0" dirty="0"/>
              <a:t>A composite component is a reusable piece of UI that can be embedded as a custom HTML element and can be composed of other composites, JET components, HTML, JavaScript, or CSS.</a:t>
            </a:r>
            <a:r>
              <a:rPr lang="en-US" dirty="0" smtClean="0"/>
              <a: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spTree>
    <p:extLst>
      <p:ext uri="{BB962C8B-B14F-4D97-AF65-F5344CB8AC3E}">
        <p14:creationId xmlns:p14="http://schemas.microsoft.com/office/powerpoint/2010/main" val="258911733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JET Composite Component</a:t>
            </a:r>
            <a:endParaRPr lang="nl-NL" dirty="0"/>
          </a:p>
        </p:txBody>
      </p:sp>
      <p:sp>
        <p:nvSpPr>
          <p:cNvPr id="6" name="Content Placeholder 5"/>
          <p:cNvSpPr>
            <a:spLocks noGrp="1"/>
          </p:cNvSpPr>
          <p:nvPr>
            <p:ph idx="1"/>
          </p:nvPr>
        </p:nvSpPr>
        <p:spPr>
          <a:xfrm>
            <a:off x="720003" y="936000"/>
            <a:ext cx="7166697" cy="3780000"/>
          </a:xfrm>
        </p:spPr>
        <p:txBody>
          <a:bodyPr/>
          <a:lstStyle/>
          <a:p>
            <a:r>
              <a:rPr lang="en-US" dirty="0" smtClean="0"/>
              <a:t>A reusable building block – encapsulated with a well defined interface</a:t>
            </a:r>
          </a:p>
          <a:p>
            <a:r>
              <a:rPr lang="en-US" dirty="0" smtClean="0"/>
              <a:t>Created using HTML, CSS, JavaScript, JET resources, other CCA components</a:t>
            </a:r>
          </a:p>
          <a:p>
            <a:r>
              <a:rPr lang="en-US" dirty="0" smtClean="0"/>
              <a:t>Packaged in a Zip file that can be shared with any application and any team</a:t>
            </a:r>
          </a:p>
          <a:p>
            <a:r>
              <a:rPr lang="en-US" dirty="0" smtClean="0"/>
              <a:t>Easily ‘injected’ into a JET application</a:t>
            </a:r>
          </a:p>
          <a:p>
            <a:pPr lvl="1"/>
            <a:r>
              <a:rPr lang="en-US" dirty="0" smtClean="0"/>
              <a:t>copy contents of zip-file to specific directory</a:t>
            </a:r>
          </a:p>
          <a:p>
            <a:r>
              <a:rPr lang="en-US" dirty="0" smtClean="0"/>
              <a:t>And easily used in a page</a:t>
            </a:r>
          </a:p>
          <a:p>
            <a:pPr lvl="1"/>
            <a:r>
              <a:rPr lang="en-US" dirty="0" smtClean="0"/>
              <a:t>Add tag to View</a:t>
            </a:r>
          </a:p>
          <a:p>
            <a:pPr lvl="1"/>
            <a:r>
              <a:rPr lang="en-US" dirty="0" smtClean="0"/>
              <a:t>Load module in </a:t>
            </a:r>
            <a:r>
              <a:rPr lang="en-US" dirty="0" err="1" smtClean="0"/>
              <a:t>ViewModel</a:t>
            </a:r>
            <a:endParaRPr lang="nl-NL" dirty="0"/>
          </a:p>
        </p:txBody>
      </p:sp>
      <p:sp>
        <p:nvSpPr>
          <p:cNvPr id="3" name="Footer Placeholder 2"/>
          <p:cNvSpPr>
            <a:spLocks noGrp="1"/>
          </p:cNvSpPr>
          <p:nvPr>
            <p:ph type="ftr" sz="quarter" idx="11"/>
          </p:nvPr>
        </p:nvSpPr>
        <p:spPr/>
        <p:txBody>
          <a:bodyPr/>
          <a:lstStyle/>
          <a:p>
            <a:r>
              <a:rPr lang="en-US" noProof="0" dirty="0" smtClean="0"/>
              <a:t>Creating Oracle JET Composite </a:t>
            </a:r>
            <a:r>
              <a:rPr lang="en-US" noProof="0" dirty="0" err="1" smtClean="0"/>
              <a:t>Conponents</a:t>
            </a:r>
            <a:r>
              <a:rPr lang="en-US" noProof="0" dirty="0" smtClean="0"/>
              <a:t> with </a:t>
            </a:r>
            <a:r>
              <a:rPr lang="en-US" noProof="0" dirty="0" err="1" smtClean="0"/>
              <a:t>OpenLayers</a:t>
            </a:r>
            <a:r>
              <a:rPr lang="nl-NL" noProof="0" dirty="0" smtClean="0"/>
              <a:t>?</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15</a:t>
            </a:fld>
            <a:endParaRPr lang="nl-NL" noProof="0" dirty="0"/>
          </a:p>
        </p:txBody>
      </p:sp>
      <p:sp>
        <p:nvSpPr>
          <p:cNvPr id="7" name="Rounded Rectangle 6"/>
          <p:cNvSpPr/>
          <p:nvPr/>
        </p:nvSpPr>
        <p:spPr>
          <a:xfrm>
            <a:off x="4303351" y="2453723"/>
            <a:ext cx="1604506" cy="66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JET CCA</a:t>
            </a:r>
          </a:p>
          <a:p>
            <a:pPr algn="ctr"/>
            <a:r>
              <a:rPr lang="en-US" b="1" dirty="0" err="1" smtClean="0"/>
              <a:t>InputSmiley</a:t>
            </a:r>
            <a:endParaRPr lang="nl-NL" b="1" dirty="0"/>
          </a:p>
        </p:txBody>
      </p:sp>
      <p:sp>
        <p:nvSpPr>
          <p:cNvPr id="8" name="Rectangle 7"/>
          <p:cNvSpPr/>
          <p:nvPr/>
        </p:nvSpPr>
        <p:spPr>
          <a:xfrm>
            <a:off x="1763486" y="3486150"/>
            <a:ext cx="3204514" cy="12298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My JET Application</a:t>
            </a:r>
          </a:p>
          <a:p>
            <a:pPr algn="ctr"/>
            <a:endParaRPr lang="en-US" dirty="0" smtClean="0"/>
          </a:p>
          <a:p>
            <a:pPr algn="ctr"/>
            <a:endParaRPr lang="en-US" dirty="0"/>
          </a:p>
          <a:p>
            <a:pPr algn="ctr"/>
            <a:endParaRPr lang="nl-NL" dirty="0"/>
          </a:p>
        </p:txBody>
      </p:sp>
      <p:sp>
        <p:nvSpPr>
          <p:cNvPr id="9" name="Rectangle 8"/>
          <p:cNvSpPr/>
          <p:nvPr/>
        </p:nvSpPr>
        <p:spPr>
          <a:xfrm>
            <a:off x="5442858" y="3486150"/>
            <a:ext cx="3204514" cy="12298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Your JET Application</a:t>
            </a:r>
          </a:p>
          <a:p>
            <a:pPr algn="ctr"/>
            <a:endParaRPr lang="en-US" dirty="0" smtClean="0"/>
          </a:p>
          <a:p>
            <a:pPr algn="ctr"/>
            <a:endParaRPr lang="en-US" dirty="0"/>
          </a:p>
          <a:p>
            <a:pPr algn="ctr"/>
            <a:endParaRPr lang="nl-NL" dirty="0"/>
          </a:p>
        </p:txBody>
      </p:sp>
      <p:cxnSp>
        <p:nvCxnSpPr>
          <p:cNvPr id="11" name="Elbow Connector 10"/>
          <p:cNvCxnSpPr>
            <a:stCxn id="7" idx="2"/>
          </p:cNvCxnSpPr>
          <p:nvPr/>
        </p:nvCxnSpPr>
        <p:spPr>
          <a:xfrm rot="5400000">
            <a:off x="4272302" y="3267772"/>
            <a:ext cx="986045" cy="680561"/>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967178"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JET CCA</a:t>
            </a:r>
          </a:p>
          <a:p>
            <a:pPr algn="ctr"/>
            <a:r>
              <a:rPr lang="en-US" sz="800" b="1" dirty="0" err="1" smtClean="0"/>
              <a:t>InputSmiley</a:t>
            </a:r>
            <a:endParaRPr lang="nl-NL" sz="800" b="1" dirty="0"/>
          </a:p>
        </p:txBody>
      </p:sp>
      <p:sp>
        <p:nvSpPr>
          <p:cNvPr id="15" name="Rounded Rectangle 14"/>
          <p:cNvSpPr/>
          <p:nvPr/>
        </p:nvSpPr>
        <p:spPr>
          <a:xfrm>
            <a:off x="5577801"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JET CCA</a:t>
            </a:r>
          </a:p>
          <a:p>
            <a:pPr algn="ctr"/>
            <a:r>
              <a:rPr lang="en-US" sz="800" b="1" dirty="0" err="1" smtClean="0"/>
              <a:t>InputSmiley</a:t>
            </a:r>
            <a:endParaRPr lang="nl-NL" sz="800" b="1" dirty="0"/>
          </a:p>
        </p:txBody>
      </p:sp>
      <p:cxnSp>
        <p:nvCxnSpPr>
          <p:cNvPr id="17" name="Elbow Connector 16"/>
          <p:cNvCxnSpPr>
            <a:stCxn id="7" idx="2"/>
          </p:cNvCxnSpPr>
          <p:nvPr/>
        </p:nvCxnSpPr>
        <p:spPr>
          <a:xfrm rot="16200000" flipH="1">
            <a:off x="5065521" y="3155112"/>
            <a:ext cx="986045" cy="905879"/>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23680" y="4024993"/>
            <a:ext cx="771134"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A</a:t>
            </a:r>
          </a:p>
          <a:p>
            <a:pPr algn="ctr"/>
            <a:endParaRPr lang="en-US" sz="1200" dirty="0"/>
          </a:p>
          <a:p>
            <a:pPr algn="ctr"/>
            <a:endParaRPr lang="nl-NL" sz="1200" dirty="0"/>
          </a:p>
        </p:txBody>
      </p:sp>
      <p:sp>
        <p:nvSpPr>
          <p:cNvPr id="20" name="Rectangle 19"/>
          <p:cNvSpPr/>
          <p:nvPr/>
        </p:nvSpPr>
        <p:spPr>
          <a:xfrm>
            <a:off x="7629558" y="4024993"/>
            <a:ext cx="794442"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B</a:t>
            </a:r>
          </a:p>
          <a:p>
            <a:pPr algn="ctr"/>
            <a:endParaRPr lang="en-US" sz="1200" dirty="0"/>
          </a:p>
          <a:p>
            <a:pPr algn="ctr"/>
            <a:endParaRPr lang="nl-NL" sz="1200" dirty="0"/>
          </a:p>
        </p:txBody>
      </p:sp>
      <p:sp>
        <p:nvSpPr>
          <p:cNvPr id="21" name="Rounded Rectangle 20"/>
          <p:cNvSpPr/>
          <p:nvPr/>
        </p:nvSpPr>
        <p:spPr>
          <a:xfrm>
            <a:off x="6792688" y="4274004"/>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&lt;input-smiley&gt;</a:t>
            </a:r>
            <a:endParaRPr lang="nl-NL" sz="800" dirty="0"/>
          </a:p>
        </p:txBody>
      </p:sp>
      <p:sp>
        <p:nvSpPr>
          <p:cNvPr id="22" name="Rounded Rectangle 21"/>
          <p:cNvSpPr/>
          <p:nvPr/>
        </p:nvSpPr>
        <p:spPr>
          <a:xfrm>
            <a:off x="7725986" y="425255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3" name="Rounded Rectangle 22"/>
          <p:cNvSpPr/>
          <p:nvPr/>
        </p:nvSpPr>
        <p:spPr>
          <a:xfrm>
            <a:off x="7725986" y="435768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4" name="Rounded Rectangle 23"/>
          <p:cNvSpPr/>
          <p:nvPr/>
        </p:nvSpPr>
        <p:spPr>
          <a:xfrm>
            <a:off x="7725986" y="446281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5" name="Rectangle 24"/>
          <p:cNvSpPr/>
          <p:nvPr/>
        </p:nvSpPr>
        <p:spPr>
          <a:xfrm>
            <a:off x="1929605" y="4037239"/>
            <a:ext cx="771134"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1</a:t>
            </a:r>
          </a:p>
          <a:p>
            <a:pPr algn="ctr"/>
            <a:endParaRPr lang="en-US" sz="1200" dirty="0"/>
          </a:p>
          <a:p>
            <a:pPr algn="ctr"/>
            <a:endParaRPr lang="nl-NL" sz="1200" dirty="0"/>
          </a:p>
        </p:txBody>
      </p:sp>
      <p:sp>
        <p:nvSpPr>
          <p:cNvPr id="26" name="Rectangle 25"/>
          <p:cNvSpPr/>
          <p:nvPr/>
        </p:nvSpPr>
        <p:spPr>
          <a:xfrm>
            <a:off x="2835483" y="4037239"/>
            <a:ext cx="794442"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smtClean="0"/>
              <a:t>Page 2</a:t>
            </a:r>
          </a:p>
          <a:p>
            <a:pPr algn="ctr"/>
            <a:endParaRPr lang="en-US" sz="1200" dirty="0"/>
          </a:p>
          <a:p>
            <a:pPr algn="ctr"/>
            <a:endParaRPr lang="nl-NL" sz="1200" dirty="0"/>
          </a:p>
        </p:txBody>
      </p:sp>
      <p:sp>
        <p:nvSpPr>
          <p:cNvPr id="27" name="Rounded Rectangle 26"/>
          <p:cNvSpPr/>
          <p:nvPr/>
        </p:nvSpPr>
        <p:spPr>
          <a:xfrm>
            <a:off x="1998613" y="4286250"/>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smtClean="0"/>
              <a:t>&lt;input-smiley&gt;</a:t>
            </a:r>
            <a:endParaRPr lang="nl-NL" sz="800" dirty="0"/>
          </a:p>
        </p:txBody>
      </p:sp>
      <p:sp>
        <p:nvSpPr>
          <p:cNvPr id="28" name="Rounded Rectangle 27"/>
          <p:cNvSpPr/>
          <p:nvPr/>
        </p:nvSpPr>
        <p:spPr>
          <a:xfrm>
            <a:off x="2931911" y="426480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
        <p:nvSpPr>
          <p:cNvPr id="29" name="Rounded Rectangle 28"/>
          <p:cNvSpPr/>
          <p:nvPr/>
        </p:nvSpPr>
        <p:spPr>
          <a:xfrm>
            <a:off x="2931911" y="436993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smtClean="0"/>
              <a:t>&lt;input-smiley&gt;</a:t>
            </a:r>
            <a:endParaRPr lang="nl-NL" sz="500" dirty="0"/>
          </a:p>
        </p:txBody>
      </p:sp>
    </p:spTree>
    <p:extLst>
      <p:ext uri="{BB962C8B-B14F-4D97-AF65-F5344CB8AC3E}">
        <p14:creationId xmlns:p14="http://schemas.microsoft.com/office/powerpoint/2010/main" val="61359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P spid="14" grpId="0" animBg="1"/>
      <p:bldP spid="15"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Tree>
    <p:extLst>
      <p:ext uri="{BB962C8B-B14F-4D97-AF65-F5344CB8AC3E}">
        <p14:creationId xmlns:p14="http://schemas.microsoft.com/office/powerpoint/2010/main" val="37485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17</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dirty="0" smtClean="0"/>
              <a:t>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Other Resources</a:t>
            </a:r>
            <a:endParaRPr lang="nl-NL" dirty="0"/>
          </a:p>
        </p:txBody>
      </p:sp>
    </p:spTree>
    <p:extLst>
      <p:ext uri="{BB962C8B-B14F-4D97-AF65-F5344CB8AC3E}">
        <p14:creationId xmlns:p14="http://schemas.microsoft.com/office/powerpoint/2010/main" val="261679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Constitution of a JET Composite Component</a:t>
            </a:r>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a:t>
            </a:r>
            <a:r>
              <a:rPr lang="en-US" dirty="0" smtClean="0"/>
              <a:t>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a:t>
            </a:r>
            <a:r>
              <a:rPr lang="en-US" dirty="0" err="1" smtClean="0"/>
              <a:t>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Other Resources</a:t>
            </a:r>
            <a:endParaRPr lang="nl-NL" dirty="0"/>
          </a:p>
        </p:txBody>
      </p:sp>
      <p:sp>
        <p:nvSpPr>
          <p:cNvPr id="15" name="Right Arrow 14"/>
          <p:cNvSpPr/>
          <p:nvPr/>
        </p:nvSpPr>
        <p:spPr>
          <a:xfrm>
            <a:off x="220436" y="945849"/>
            <a:ext cx="2907256" cy="13740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Property values (can be Observables and callback functions), Function Calls </a:t>
            </a:r>
            <a:endParaRPr lang="nl-NL" dirty="0"/>
          </a:p>
        </p:txBody>
      </p:sp>
    </p:spTree>
    <p:extLst>
      <p:ext uri="{BB962C8B-B14F-4D97-AF65-F5344CB8AC3E}">
        <p14:creationId xmlns:p14="http://schemas.microsoft.com/office/powerpoint/2010/main" val="372872214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Creation of a component</a:t>
            </a:r>
            <a:endParaRPr lang="nl-NL" dirty="0"/>
          </a:p>
        </p:txBody>
      </p:sp>
      <p:sp>
        <p:nvSpPr>
          <p:cNvPr id="3" name="Content Placeholder 2"/>
          <p:cNvSpPr>
            <a:spLocks noGrp="1"/>
          </p:cNvSpPr>
          <p:nvPr>
            <p:ph idx="1"/>
          </p:nvPr>
        </p:nvSpPr>
        <p:spPr/>
        <p:txBody>
          <a:bodyPr/>
          <a:lstStyle/>
          <a:p>
            <a:r>
              <a:rPr lang="en-US" dirty="0" smtClean="0"/>
              <a:t>Identify scope of the component</a:t>
            </a:r>
          </a:p>
          <a:p>
            <a:r>
              <a:rPr lang="en-US" dirty="0" smtClean="0"/>
              <a:t>Create a regular JET application (</a:t>
            </a:r>
            <a:r>
              <a:rPr lang="en-US" dirty="0" err="1" smtClean="0"/>
              <a:t>ojet</a:t>
            </a:r>
            <a:r>
              <a:rPr lang="en-US" dirty="0" smtClean="0"/>
              <a:t>)</a:t>
            </a:r>
          </a:p>
          <a:p>
            <a:r>
              <a:rPr lang="en-US" dirty="0" smtClean="0"/>
              <a:t>Generate a composite component (</a:t>
            </a:r>
            <a:r>
              <a:rPr lang="en-US" dirty="0" err="1" smtClean="0"/>
              <a:t>ojet</a:t>
            </a:r>
            <a:r>
              <a:rPr lang="en-US" dirty="0" smtClean="0"/>
              <a:t>)</a:t>
            </a:r>
          </a:p>
          <a:p>
            <a:r>
              <a:rPr lang="en-US" dirty="0" smtClean="0"/>
              <a:t>Identify and separate two areas</a:t>
            </a:r>
          </a:p>
          <a:p>
            <a:pPr lvl="1"/>
            <a:r>
              <a:rPr lang="en-US" dirty="0" smtClean="0"/>
              <a:t>Test bed, sandbox – used for development &amp; test</a:t>
            </a:r>
          </a:p>
          <a:p>
            <a:pPr lvl="1"/>
            <a:r>
              <a:rPr lang="en-US" dirty="0" smtClean="0"/>
              <a:t>Composite Component</a:t>
            </a:r>
          </a:p>
          <a:p>
            <a:r>
              <a:rPr lang="en-US" dirty="0" smtClean="0"/>
              <a:t>Iteratively</a:t>
            </a:r>
          </a:p>
          <a:p>
            <a:pPr lvl="1"/>
            <a:r>
              <a:rPr lang="en-US" dirty="0" smtClean="0"/>
              <a:t>Configure &amp; Describe</a:t>
            </a:r>
          </a:p>
          <a:p>
            <a:pPr lvl="1"/>
            <a:r>
              <a:rPr lang="en-US" dirty="0" smtClean="0"/>
              <a:t>Develop</a:t>
            </a:r>
          </a:p>
          <a:p>
            <a:pPr lvl="1"/>
            <a:r>
              <a:rPr lang="en-US" dirty="0" smtClean="0"/>
              <a:t>Test</a:t>
            </a:r>
          </a:p>
          <a:p>
            <a:pPr lvl="1"/>
            <a:r>
              <a:rPr lang="en-US" dirty="0" smtClean="0"/>
              <a:t>Publish ( =&gt; Consume – many times)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sp>
        <p:nvSpPr>
          <p:cNvPr id="7" name="Freeform 6"/>
          <p:cNvSpPr/>
          <p:nvPr/>
        </p:nvSpPr>
        <p:spPr>
          <a:xfrm>
            <a:off x="720003" y="2986348"/>
            <a:ext cx="302630" cy="1118753"/>
          </a:xfrm>
          <a:custGeom>
            <a:avLst/>
            <a:gdLst>
              <a:gd name="connsiteX0" fmla="*/ 246292 w 302630"/>
              <a:gd name="connsiteY0" fmla="*/ 0 h 1118753"/>
              <a:gd name="connsiteX1" fmla="*/ 302563 w 302630"/>
              <a:gd name="connsiteY1" fmla="*/ 471268 h 1118753"/>
              <a:gd name="connsiteX2" fmla="*/ 253326 w 302630"/>
              <a:gd name="connsiteY2" fmla="*/ 1041010 h 1118753"/>
              <a:gd name="connsiteX3" fmla="*/ 84513 w 302630"/>
              <a:gd name="connsiteY3" fmla="*/ 1069145 h 1118753"/>
              <a:gd name="connsiteX4" fmla="*/ 107 w 302630"/>
              <a:gd name="connsiteY4" fmla="*/ 626013 h 1118753"/>
              <a:gd name="connsiteX5" fmla="*/ 70446 w 302630"/>
              <a:gd name="connsiteY5" fmla="*/ 140677 h 111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630" h="1118753">
                <a:moveTo>
                  <a:pt x="246292" y="0"/>
                </a:moveTo>
                <a:cubicBezTo>
                  <a:pt x="273841" y="148883"/>
                  <a:pt x="301391" y="297766"/>
                  <a:pt x="302563" y="471268"/>
                </a:cubicBezTo>
                <a:cubicBezTo>
                  <a:pt x="303735" y="644770"/>
                  <a:pt x="289668" y="941364"/>
                  <a:pt x="253326" y="1041010"/>
                </a:cubicBezTo>
                <a:cubicBezTo>
                  <a:pt x="216984" y="1140656"/>
                  <a:pt x="126716" y="1138311"/>
                  <a:pt x="84513" y="1069145"/>
                </a:cubicBezTo>
                <a:cubicBezTo>
                  <a:pt x="42310" y="999979"/>
                  <a:pt x="2451" y="780758"/>
                  <a:pt x="107" y="626013"/>
                </a:cubicBezTo>
                <a:cubicBezTo>
                  <a:pt x="-2238" y="471268"/>
                  <a:pt x="34104" y="305972"/>
                  <a:pt x="70446" y="14067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p:cNvSpPr/>
          <p:nvPr/>
        </p:nvSpPr>
        <p:spPr>
          <a:xfrm>
            <a:off x="5573864" y="2234317"/>
            <a:ext cx="2634136" cy="1870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ounded Rectangle 7"/>
          <p:cNvSpPr/>
          <p:nvPr/>
        </p:nvSpPr>
        <p:spPr>
          <a:xfrm>
            <a:off x="6607534" y="2464904"/>
            <a:ext cx="1431235" cy="13119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Composite Component</a:t>
            </a:r>
            <a:endParaRPr lang="nl-NL" dirty="0"/>
          </a:p>
        </p:txBody>
      </p:sp>
      <p:sp>
        <p:nvSpPr>
          <p:cNvPr id="9" name="Rectangle 8"/>
          <p:cNvSpPr/>
          <p:nvPr/>
        </p:nvSpPr>
        <p:spPr>
          <a:xfrm>
            <a:off x="5743536" y="3188473"/>
            <a:ext cx="665215"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View</a:t>
            </a:r>
          </a:p>
          <a:p>
            <a:pPr algn="ctr"/>
            <a:endParaRPr lang="nl-NL" dirty="0"/>
          </a:p>
        </p:txBody>
      </p:sp>
      <p:sp>
        <p:nvSpPr>
          <p:cNvPr id="10" name="Rectangle 9"/>
          <p:cNvSpPr/>
          <p:nvPr/>
        </p:nvSpPr>
        <p:spPr>
          <a:xfrm>
            <a:off x="5743536" y="2464904"/>
            <a:ext cx="688141"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ViewModel</a:t>
            </a:r>
            <a:endParaRPr lang="en-US" dirty="0" smtClean="0"/>
          </a:p>
          <a:p>
            <a:pPr algn="ctr"/>
            <a:endParaRPr lang="nl-NL" dirty="0"/>
          </a:p>
        </p:txBody>
      </p:sp>
      <p:sp>
        <p:nvSpPr>
          <p:cNvPr id="11" name="TextBox 10"/>
          <p:cNvSpPr txBox="1"/>
          <p:nvPr/>
        </p:nvSpPr>
        <p:spPr>
          <a:xfrm>
            <a:off x="5964877" y="4164975"/>
            <a:ext cx="1852110" cy="200055"/>
          </a:xfrm>
          <a:prstGeom prst="rect">
            <a:avLst/>
          </a:prstGeom>
          <a:noFill/>
        </p:spPr>
        <p:txBody>
          <a:bodyPr wrap="none" lIns="0" tIns="0" rIns="0" bIns="0" rtlCol="0">
            <a:spAutoFit/>
          </a:bodyPr>
          <a:lstStyle/>
          <a:p>
            <a:r>
              <a:rPr lang="en-US" sz="1300" dirty="0" smtClean="0"/>
              <a:t>Sandbox JET Application</a:t>
            </a:r>
            <a:endParaRPr lang="nl-NL" sz="1300" dirty="0" err="1" smtClean="0"/>
          </a:p>
        </p:txBody>
      </p:sp>
      <p:sp>
        <p:nvSpPr>
          <p:cNvPr id="12" name="Rounded Rectangle 11"/>
          <p:cNvSpPr/>
          <p:nvPr/>
        </p:nvSpPr>
        <p:spPr>
          <a:xfrm>
            <a:off x="6076143" y="357820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sp>
        <p:nvSpPr>
          <p:cNvPr id="13" name="Rounded Rectangle 12"/>
          <p:cNvSpPr/>
          <p:nvPr/>
        </p:nvSpPr>
        <p:spPr>
          <a:xfrm>
            <a:off x="6162934" y="286303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spTree>
    <p:extLst>
      <p:ext uri="{BB962C8B-B14F-4D97-AF65-F5344CB8AC3E}">
        <p14:creationId xmlns:p14="http://schemas.microsoft.com/office/powerpoint/2010/main" val="38394639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Lucas Jellema</a:t>
            </a:r>
            <a:br>
              <a:rPr lang="en-US" dirty="0" smtClean="0"/>
            </a:br>
            <a:r>
              <a:rPr lang="en-US" dirty="0" smtClean="0"/>
              <a:t>Architect / Developer</a:t>
            </a:r>
            <a:br>
              <a:rPr lang="en-US" dirty="0" smtClean="0"/>
            </a:br>
            <a:r>
              <a:rPr lang="en-US" dirty="0" smtClean="0"/>
              <a:t/>
            </a:r>
            <a:br>
              <a:rPr lang="en-US" dirty="0" smtClean="0"/>
            </a:br>
            <a:r>
              <a:rPr lang="en-US" dirty="0"/>
              <a:t>1994 </a:t>
            </a:r>
            <a:r>
              <a:rPr lang="en-US" dirty="0" smtClean="0"/>
              <a:t>started in </a:t>
            </a:r>
            <a:r>
              <a:rPr lang="en-US" dirty="0"/>
              <a:t>IT at </a:t>
            </a:r>
            <a:r>
              <a:rPr lang="en-US" dirty="0" smtClean="0"/>
              <a:t>Oracle </a:t>
            </a:r>
            <a:r>
              <a:rPr lang="en-US" dirty="0"/>
              <a:t/>
            </a:r>
            <a:br>
              <a:rPr lang="en-US" dirty="0"/>
            </a:br>
            <a:r>
              <a:rPr lang="en-US" dirty="0"/>
              <a:t>2002 </a:t>
            </a:r>
            <a:r>
              <a:rPr lang="en-US" dirty="0" smtClean="0"/>
              <a:t>joined AMIS</a:t>
            </a:r>
            <a:r>
              <a:rPr lang="en-US" dirty="0"/>
              <a:t/>
            </a:r>
            <a:br>
              <a:rPr lang="en-US" dirty="0"/>
            </a:br>
            <a:r>
              <a:rPr lang="en-US" dirty="0" smtClean="0"/>
              <a:t>Currently CTO &amp; </a:t>
            </a:r>
            <a:r>
              <a:rPr lang="en-US" dirty="0"/>
              <a:t>Solution Architect</a:t>
            </a:r>
            <a:r>
              <a:rPr lang="nl-NL" dirty="0"/>
              <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 Input Country Component</a:t>
            </a:r>
            <a:endParaRPr lang="nl-NL" dirty="0"/>
          </a:p>
        </p:txBody>
      </p:sp>
      <p:sp>
        <p:nvSpPr>
          <p:cNvPr id="3" name="Content Placeholder 2"/>
          <p:cNvSpPr>
            <a:spLocks noGrp="1"/>
          </p:cNvSpPr>
          <p:nvPr>
            <p:ph idx="1"/>
          </p:nvPr>
        </p:nvSpPr>
        <p:spPr/>
        <p:txBody>
          <a:bodyPr/>
          <a:lstStyle/>
          <a:p>
            <a:r>
              <a:rPr lang="en-US" dirty="0" smtClean="0"/>
              <a:t>Scope: display and select country on a map </a:t>
            </a:r>
          </a:p>
          <a:p>
            <a:pPr lvl="1"/>
            <a:r>
              <a:rPr lang="en-US" dirty="0" smtClean="0"/>
              <a:t>Zoom, pan, ..</a:t>
            </a:r>
          </a:p>
          <a:p>
            <a:r>
              <a:rPr lang="en-US" dirty="0" smtClean="0"/>
              <a:t>To be used instead of these horrible dropdown lists</a:t>
            </a:r>
          </a:p>
          <a:p>
            <a:r>
              <a:rPr lang="en-US" dirty="0" smtClean="0"/>
              <a:t>Later: possibly extend with </a:t>
            </a:r>
          </a:p>
          <a:p>
            <a:pPr lvl="1"/>
            <a:r>
              <a:rPr lang="en-US" dirty="0" smtClean="0"/>
              <a:t>multiple countries</a:t>
            </a:r>
          </a:p>
          <a:p>
            <a:pPr lvl="1"/>
            <a:r>
              <a:rPr lang="en-US" dirty="0" smtClean="0"/>
              <a:t>Regions, cities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2050" name="Picture 2" descr="Image result for dropdown list of count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2575" y="792000"/>
            <a:ext cx="24384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897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pic>
        <p:nvPicPr>
          <p:cNvPr id="6" name="Picture 5"/>
          <p:cNvPicPr>
            <a:picLocks noChangeAspect="1"/>
          </p:cNvPicPr>
          <p:nvPr/>
        </p:nvPicPr>
        <p:blipFill>
          <a:blip r:embed="rId2"/>
          <a:stretch>
            <a:fillRect/>
          </a:stretch>
        </p:blipFill>
        <p:spPr>
          <a:xfrm>
            <a:off x="119081" y="176830"/>
            <a:ext cx="4376803" cy="106385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598400" y="1312685"/>
            <a:ext cx="7306622" cy="3547315"/>
          </a:xfrm>
          <a:prstGeom prst="rect">
            <a:avLst/>
          </a:prstGeom>
        </p:spPr>
      </p:pic>
    </p:spTree>
    <p:extLst>
      <p:ext uri="{BB962C8B-B14F-4D97-AF65-F5344CB8AC3E}">
        <p14:creationId xmlns:p14="http://schemas.microsoft.com/office/powerpoint/2010/main" val="302856484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Country</a:t>
            </a:r>
            <a:endParaRPr lang="nl-NL" dirty="0"/>
          </a:p>
        </p:txBody>
      </p:sp>
      <p:sp>
        <p:nvSpPr>
          <p:cNvPr id="3" name="Content Placeholder 2"/>
          <p:cNvSpPr>
            <a:spLocks noGrp="1"/>
          </p:cNvSpPr>
          <p:nvPr>
            <p:ph idx="1"/>
          </p:nvPr>
        </p:nvSpPr>
        <p:spPr/>
        <p:txBody>
          <a:bodyPr/>
          <a:lstStyle/>
          <a:p>
            <a:r>
              <a:rPr lang="en-US" dirty="0"/>
              <a:t>Create a regular JET </a:t>
            </a:r>
            <a:r>
              <a:rPr lang="en-US" dirty="0" smtClean="0"/>
              <a:t>application </a:t>
            </a:r>
            <a:r>
              <a:rPr lang="en-US" i="1" dirty="0" smtClean="0"/>
              <a:t>input-country-testbed</a:t>
            </a:r>
          </a:p>
          <a:p>
            <a:r>
              <a:rPr lang="en-US" dirty="0" smtClean="0"/>
              <a:t>Generate Composite Component </a:t>
            </a:r>
            <a:r>
              <a:rPr lang="en-US" i="1" dirty="0" smtClean="0"/>
              <a:t>input-country</a:t>
            </a:r>
            <a:endParaRPr lang="en-US" i="1" dirty="0"/>
          </a:p>
          <a:p>
            <a:r>
              <a:rPr lang="en-US" dirty="0"/>
              <a:t>Identify and separate two areas</a:t>
            </a:r>
          </a:p>
          <a:p>
            <a:pPr lvl="1"/>
            <a:r>
              <a:rPr lang="en-US" dirty="0"/>
              <a:t>Test </a:t>
            </a:r>
            <a:r>
              <a:rPr lang="en-US" dirty="0" smtClean="0"/>
              <a:t>bed– </a:t>
            </a:r>
            <a:r>
              <a:rPr lang="en-US" dirty="0"/>
              <a:t>used for development &amp; test</a:t>
            </a:r>
          </a:p>
          <a:p>
            <a:pPr lvl="1"/>
            <a:r>
              <a:rPr lang="en-US" dirty="0"/>
              <a:t>Composite Component</a:t>
            </a:r>
          </a:p>
          <a:p>
            <a:r>
              <a:rPr lang="en-US" dirty="0"/>
              <a:t>Iteratively</a:t>
            </a:r>
          </a:p>
          <a:p>
            <a:pPr lvl="1"/>
            <a:r>
              <a:rPr lang="en-US" dirty="0"/>
              <a:t>Configure &amp; Describe</a:t>
            </a:r>
          </a:p>
          <a:p>
            <a:pPr lvl="1"/>
            <a:r>
              <a:rPr lang="en-US" dirty="0"/>
              <a:t>Develop</a:t>
            </a:r>
          </a:p>
          <a:p>
            <a:pPr lvl="1"/>
            <a:r>
              <a:rPr lang="en-US" dirty="0"/>
              <a:t>Test</a:t>
            </a:r>
          </a:p>
          <a:p>
            <a:pPr lvl="1"/>
            <a:r>
              <a:rPr lang="en-US" dirty="0"/>
              <a:t>Publish</a:t>
            </a:r>
            <a:endParaRPr lang="nl-NL" dirty="0"/>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sp>
        <p:nvSpPr>
          <p:cNvPr id="6" name="Rectangle 5"/>
          <p:cNvSpPr/>
          <p:nvPr/>
        </p:nvSpPr>
        <p:spPr>
          <a:xfrm>
            <a:off x="5573864" y="2234317"/>
            <a:ext cx="2634136" cy="1870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ounded Rectangle 6"/>
          <p:cNvSpPr/>
          <p:nvPr/>
        </p:nvSpPr>
        <p:spPr>
          <a:xfrm>
            <a:off x="6607534" y="2464904"/>
            <a:ext cx="1431235" cy="13119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input-country</a:t>
            </a:r>
            <a:br>
              <a:rPr lang="en-US" dirty="0" smtClean="0"/>
            </a:br>
            <a:endParaRPr lang="en-US" dirty="0" smtClean="0"/>
          </a:p>
          <a:p>
            <a:pPr algn="ctr"/>
            <a:r>
              <a:rPr lang="en-US" dirty="0" smtClean="0"/>
              <a:t>Composite Component</a:t>
            </a:r>
            <a:endParaRPr lang="nl-NL" dirty="0"/>
          </a:p>
        </p:txBody>
      </p:sp>
      <p:sp>
        <p:nvSpPr>
          <p:cNvPr id="8" name="Rectangle 7"/>
          <p:cNvSpPr/>
          <p:nvPr/>
        </p:nvSpPr>
        <p:spPr>
          <a:xfrm>
            <a:off x="5743536" y="3188473"/>
            <a:ext cx="665215"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smtClean="0"/>
              <a:t>View</a:t>
            </a:r>
          </a:p>
          <a:p>
            <a:pPr algn="ctr"/>
            <a:endParaRPr lang="nl-NL" dirty="0"/>
          </a:p>
        </p:txBody>
      </p:sp>
      <p:sp>
        <p:nvSpPr>
          <p:cNvPr id="9" name="Rectangle 8"/>
          <p:cNvSpPr/>
          <p:nvPr/>
        </p:nvSpPr>
        <p:spPr>
          <a:xfrm>
            <a:off x="5743536" y="2464904"/>
            <a:ext cx="688141"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smtClean="0"/>
              <a:t>ViewModel</a:t>
            </a:r>
            <a:endParaRPr lang="en-US" dirty="0" smtClean="0"/>
          </a:p>
          <a:p>
            <a:pPr algn="ctr"/>
            <a:endParaRPr lang="nl-NL" dirty="0"/>
          </a:p>
        </p:txBody>
      </p:sp>
      <p:sp>
        <p:nvSpPr>
          <p:cNvPr id="10" name="TextBox 9"/>
          <p:cNvSpPr txBox="1"/>
          <p:nvPr/>
        </p:nvSpPr>
        <p:spPr>
          <a:xfrm>
            <a:off x="5964877" y="4164975"/>
            <a:ext cx="1570943" cy="200055"/>
          </a:xfrm>
          <a:prstGeom prst="rect">
            <a:avLst/>
          </a:prstGeom>
          <a:noFill/>
        </p:spPr>
        <p:txBody>
          <a:bodyPr wrap="none" lIns="0" tIns="0" rIns="0" bIns="0" rtlCol="0">
            <a:spAutoFit/>
          </a:bodyPr>
          <a:lstStyle/>
          <a:p>
            <a:r>
              <a:rPr lang="en-US" sz="1300" dirty="0"/>
              <a:t>input-country-testbed</a:t>
            </a:r>
            <a:endParaRPr lang="nl-NL" sz="1300" dirty="0" err="1" smtClean="0"/>
          </a:p>
        </p:txBody>
      </p:sp>
      <p:sp>
        <p:nvSpPr>
          <p:cNvPr id="11" name="Rounded Rectangle 10"/>
          <p:cNvSpPr/>
          <p:nvPr/>
        </p:nvSpPr>
        <p:spPr>
          <a:xfrm>
            <a:off x="6076143" y="357820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sp>
        <p:nvSpPr>
          <p:cNvPr id="12" name="Rounded Rectangle 11"/>
          <p:cNvSpPr/>
          <p:nvPr/>
        </p:nvSpPr>
        <p:spPr>
          <a:xfrm>
            <a:off x="6162934" y="286303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pic>
        <p:nvPicPr>
          <p:cNvPr id="13" name="Picture 12"/>
          <p:cNvPicPr>
            <a:picLocks noChangeAspect="1"/>
          </p:cNvPicPr>
          <p:nvPr/>
        </p:nvPicPr>
        <p:blipFill>
          <a:blip r:embed="rId2"/>
          <a:stretch>
            <a:fillRect/>
          </a:stretch>
        </p:blipFill>
        <p:spPr>
          <a:xfrm>
            <a:off x="7585782" y="154004"/>
            <a:ext cx="1073482" cy="1965019"/>
          </a:xfrm>
          <a:prstGeom prst="rect">
            <a:avLst/>
          </a:prstGeom>
        </p:spPr>
      </p:pic>
      <p:sp>
        <p:nvSpPr>
          <p:cNvPr id="14" name="Right Arrow 13"/>
          <p:cNvSpPr/>
          <p:nvPr/>
        </p:nvSpPr>
        <p:spPr>
          <a:xfrm>
            <a:off x="7895645" y="2855086"/>
            <a:ext cx="930303" cy="715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a:t>
            </a:r>
            <a:endParaRPr lang="nl-NL" dirty="0"/>
          </a:p>
        </p:txBody>
      </p:sp>
    </p:spTree>
    <p:extLst>
      <p:ext uri="{BB962C8B-B14F-4D97-AF65-F5344CB8AC3E}">
        <p14:creationId xmlns:p14="http://schemas.microsoft.com/office/powerpoint/2010/main" val="23460464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Generate Sandbox JET application and </a:t>
            </a:r>
            <a:br>
              <a:rPr lang="en-US" dirty="0" smtClean="0"/>
            </a:br>
            <a:r>
              <a:rPr lang="en-US" dirty="0" smtClean="0"/>
              <a:t>the skeleton JET Composite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pic>
        <p:nvPicPr>
          <p:cNvPr id="7" name="Picture 6"/>
          <p:cNvPicPr>
            <a:picLocks noChangeAspect="1"/>
          </p:cNvPicPr>
          <p:nvPr/>
        </p:nvPicPr>
        <p:blipFill>
          <a:blip r:embed="rId2"/>
          <a:stretch>
            <a:fillRect/>
          </a:stretch>
        </p:blipFill>
        <p:spPr>
          <a:xfrm>
            <a:off x="319824" y="845684"/>
            <a:ext cx="8032176" cy="1623201"/>
          </a:xfrm>
          <a:prstGeom prst="rect">
            <a:avLst/>
          </a:prstGeom>
        </p:spPr>
      </p:pic>
      <p:pic>
        <p:nvPicPr>
          <p:cNvPr id="8" name="Picture 7"/>
          <p:cNvPicPr>
            <a:picLocks noChangeAspect="1"/>
          </p:cNvPicPr>
          <p:nvPr/>
        </p:nvPicPr>
        <p:blipFill>
          <a:blip r:embed="rId3"/>
          <a:stretch>
            <a:fillRect/>
          </a:stretch>
        </p:blipFill>
        <p:spPr>
          <a:xfrm>
            <a:off x="319824" y="3073036"/>
            <a:ext cx="7125317" cy="609653"/>
          </a:xfrm>
          <a:prstGeom prst="rect">
            <a:avLst/>
          </a:prstGeom>
        </p:spPr>
      </p:pic>
      <p:pic>
        <p:nvPicPr>
          <p:cNvPr id="9" name="Picture 8"/>
          <p:cNvPicPr>
            <a:picLocks noChangeAspect="1"/>
          </p:cNvPicPr>
          <p:nvPr/>
        </p:nvPicPr>
        <p:blipFill>
          <a:blip r:embed="rId4"/>
          <a:stretch>
            <a:fillRect/>
          </a:stretch>
        </p:blipFill>
        <p:spPr>
          <a:xfrm>
            <a:off x="319824" y="2618397"/>
            <a:ext cx="4823878" cy="312447"/>
          </a:xfrm>
          <a:prstGeom prst="rect">
            <a:avLst/>
          </a:prstGeom>
        </p:spPr>
      </p:pic>
      <p:pic>
        <p:nvPicPr>
          <p:cNvPr id="6" name="Picture 5"/>
          <p:cNvPicPr>
            <a:picLocks noChangeAspect="1"/>
          </p:cNvPicPr>
          <p:nvPr/>
        </p:nvPicPr>
        <p:blipFill>
          <a:blip r:embed="rId5"/>
          <a:stretch>
            <a:fillRect/>
          </a:stretch>
        </p:blipFill>
        <p:spPr>
          <a:xfrm>
            <a:off x="5758634" y="3314793"/>
            <a:ext cx="3170730" cy="1642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295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smtClean="0"/>
              <a:t>Create directory </a:t>
            </a:r>
            <a:r>
              <a:rPr lang="en-US" dirty="0" err="1" smtClean="0"/>
              <a:t>src</a:t>
            </a:r>
            <a:r>
              <a:rPr lang="en-US" dirty="0" smtClean="0"/>
              <a:t>/</a:t>
            </a:r>
            <a:r>
              <a:rPr lang="en-US" dirty="0" err="1" smtClean="0"/>
              <a:t>js</a:t>
            </a:r>
            <a:r>
              <a:rPr lang="en-US" dirty="0" smtClean="0"/>
              <a:t>/views</a:t>
            </a:r>
          </a:p>
          <a:p>
            <a:pPr lvl="1"/>
            <a:r>
              <a:rPr lang="en-US" dirty="0" smtClean="0"/>
              <a:t>And file workarea.html</a:t>
            </a:r>
          </a:p>
          <a:p>
            <a:pPr lvl="1"/>
            <a:r>
              <a:rPr lang="en-US" dirty="0" smtClean="0"/>
              <a:t>Including the &lt;input-country&gt; tag</a:t>
            </a:r>
          </a:p>
          <a:p>
            <a:r>
              <a:rPr lang="en-US" dirty="0"/>
              <a:t>Create directory </a:t>
            </a:r>
            <a:r>
              <a:rPr lang="en-US" dirty="0" err="1" smtClean="0"/>
              <a:t>src</a:t>
            </a:r>
            <a:r>
              <a:rPr lang="en-US" dirty="0" smtClean="0"/>
              <a:t>/</a:t>
            </a:r>
            <a:r>
              <a:rPr lang="en-US" dirty="0" err="1" smtClean="0"/>
              <a:t>js</a:t>
            </a:r>
            <a:r>
              <a:rPr lang="en-US" dirty="0" smtClean="0"/>
              <a:t>/</a:t>
            </a:r>
            <a:r>
              <a:rPr lang="en-US" dirty="0" err="1" smtClean="0"/>
              <a:t>viewModels</a:t>
            </a:r>
            <a:endParaRPr lang="en-US" dirty="0"/>
          </a:p>
          <a:p>
            <a:pPr lvl="1"/>
            <a:r>
              <a:rPr lang="en-US" dirty="0" smtClean="0"/>
              <a:t>And file workarea.js</a:t>
            </a:r>
          </a:p>
          <a:p>
            <a:pPr lvl="1"/>
            <a:r>
              <a:rPr lang="en-US" dirty="0" smtClean="0"/>
              <a:t>With references to composite</a:t>
            </a:r>
            <a:br>
              <a:rPr lang="en-US" dirty="0" smtClean="0"/>
            </a:br>
            <a:r>
              <a:rPr lang="en-US" dirty="0" smtClean="0"/>
              <a:t>component </a:t>
            </a:r>
            <a:r>
              <a:rPr lang="en-US" i="1" dirty="0" smtClean="0"/>
              <a:t>input-country</a:t>
            </a:r>
          </a:p>
          <a:p>
            <a:r>
              <a:rPr lang="en-US" dirty="0" smtClean="0"/>
              <a:t>Include reference to module </a:t>
            </a:r>
            <a:r>
              <a:rPr lang="en-US" dirty="0" err="1" smtClean="0"/>
              <a:t>workarea</a:t>
            </a:r>
            <a:r>
              <a:rPr lang="en-US" dirty="0" smtClean="0"/>
              <a:t> </a:t>
            </a:r>
            <a:br>
              <a:rPr lang="en-US" dirty="0" smtClean="0"/>
            </a:br>
            <a:r>
              <a:rPr lang="en-US" dirty="0" smtClean="0"/>
              <a:t>in index.html</a:t>
            </a:r>
          </a:p>
          <a:p>
            <a:r>
              <a:rPr lang="en-US" dirty="0" smtClean="0"/>
              <a:t>Include reference to </a:t>
            </a:r>
            <a:r>
              <a:rPr lang="en-US" dirty="0" err="1" smtClean="0"/>
              <a:t>ojModule</a:t>
            </a:r>
            <a:r>
              <a:rPr lang="en-US" dirty="0" smtClean="0"/>
              <a:t> in main.js</a:t>
            </a:r>
          </a:p>
          <a:p>
            <a:r>
              <a:rPr lang="en-US" dirty="0" smtClean="0"/>
              <a:t>Run testbed application with </a:t>
            </a:r>
            <a:r>
              <a:rPr lang="en-US" i="1" dirty="0" err="1" smtClean="0"/>
              <a:t>ojet</a:t>
            </a:r>
            <a:r>
              <a:rPr lang="en-US" i="1" dirty="0" smtClean="0"/>
              <a:t> serve</a:t>
            </a:r>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pic>
        <p:nvPicPr>
          <p:cNvPr id="7" name="Picture 6"/>
          <p:cNvPicPr>
            <a:picLocks noChangeAspect="1"/>
          </p:cNvPicPr>
          <p:nvPr/>
        </p:nvPicPr>
        <p:blipFill>
          <a:blip r:embed="rId3"/>
          <a:stretch>
            <a:fillRect/>
          </a:stretch>
        </p:blipFill>
        <p:spPr>
          <a:xfrm>
            <a:off x="4968000" y="2193561"/>
            <a:ext cx="3589331" cy="2522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23349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a:t>W</a:t>
            </a:r>
            <a:r>
              <a:rPr lang="en-US" dirty="0" smtClean="0"/>
              <a:t>orkarea.html</a:t>
            </a:r>
          </a:p>
          <a:p>
            <a:pPr lvl="1"/>
            <a:r>
              <a:rPr lang="en-US" dirty="0" smtClean="0"/>
              <a:t>Including the &lt;input-country&gt; tag</a:t>
            </a:r>
          </a:p>
          <a:p>
            <a:r>
              <a:rPr lang="en-US" dirty="0" smtClean="0"/>
              <a:t>Workarea.js</a:t>
            </a:r>
          </a:p>
          <a:p>
            <a:pPr lvl="1"/>
            <a:r>
              <a:rPr lang="en-US" dirty="0" smtClean="0"/>
              <a:t>With references to composite</a:t>
            </a:r>
            <a:br>
              <a:rPr lang="en-US" dirty="0" smtClean="0"/>
            </a:br>
            <a:r>
              <a:rPr lang="en-US" dirty="0" smtClean="0"/>
              <a:t>component </a:t>
            </a:r>
            <a:r>
              <a:rPr lang="en-US" i="1" dirty="0" smtClean="0"/>
              <a:t>input-country</a:t>
            </a:r>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pic>
        <p:nvPicPr>
          <p:cNvPr id="1026" name="Picture 2" descr="C:\Users\lucas_j\AppData\Local\Temp\SNAGHTML2386c5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642" y="140339"/>
            <a:ext cx="5896937" cy="9473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3689899" y="1596673"/>
            <a:ext cx="5314243" cy="2731925"/>
          </a:xfrm>
          <a:prstGeom prst="rect">
            <a:avLst/>
          </a:prstGeom>
        </p:spPr>
      </p:pic>
    </p:spTree>
    <p:extLst>
      <p:ext uri="{BB962C8B-B14F-4D97-AF65-F5344CB8AC3E}">
        <p14:creationId xmlns:p14="http://schemas.microsoft.com/office/powerpoint/2010/main" val="105476343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Prepare test bed</a:t>
            </a:r>
            <a:endParaRPr lang="nl-NL" dirty="0"/>
          </a:p>
        </p:txBody>
      </p:sp>
      <p:sp>
        <p:nvSpPr>
          <p:cNvPr id="3" name="Content Placeholder 2"/>
          <p:cNvSpPr>
            <a:spLocks noGrp="1"/>
          </p:cNvSpPr>
          <p:nvPr>
            <p:ph idx="1"/>
          </p:nvPr>
        </p:nvSpPr>
        <p:spPr/>
        <p:txBody>
          <a:bodyPr/>
          <a:lstStyle/>
          <a:p>
            <a:r>
              <a:rPr lang="en-US" dirty="0" smtClean="0"/>
              <a:t>Include reference </a:t>
            </a:r>
            <a:br>
              <a:rPr lang="en-US" dirty="0" smtClean="0"/>
            </a:br>
            <a:r>
              <a:rPr lang="en-US" dirty="0" smtClean="0"/>
              <a:t>to module </a:t>
            </a:r>
            <a:r>
              <a:rPr lang="en-US" dirty="0" err="1" smtClean="0"/>
              <a:t>workarea</a:t>
            </a:r>
            <a:r>
              <a:rPr lang="en-US" dirty="0" smtClean="0"/>
              <a:t> </a:t>
            </a:r>
            <a:br>
              <a:rPr lang="en-US" dirty="0" smtClean="0"/>
            </a:br>
            <a:r>
              <a:rPr lang="en-US" dirty="0" smtClean="0"/>
              <a:t>in index.html</a:t>
            </a:r>
          </a:p>
          <a:p>
            <a:r>
              <a:rPr lang="en-US" dirty="0" smtClean="0"/>
              <a:t>Include reference to </a:t>
            </a:r>
            <a:r>
              <a:rPr lang="en-US" dirty="0" err="1" smtClean="0"/>
              <a:t>ojModule</a:t>
            </a:r>
            <a:r>
              <a:rPr lang="en-US" dirty="0" smtClean="0"/>
              <a:t> </a:t>
            </a:r>
            <a:br>
              <a:rPr lang="en-US" dirty="0" smtClean="0"/>
            </a:br>
            <a:r>
              <a:rPr lang="en-US" dirty="0" smtClean="0"/>
              <a:t>in main.js</a:t>
            </a:r>
            <a:br>
              <a:rPr lang="en-US" dirty="0" smtClean="0"/>
            </a:br>
            <a:r>
              <a:rPr lang="en-US" dirty="0" smtClean="0"/>
              <a:t/>
            </a:r>
            <a:br>
              <a:rPr lang="en-US" dirty="0" smtClean="0"/>
            </a:br>
            <a:endParaRPr lang="en-US" dirty="0" smtClean="0"/>
          </a:p>
          <a:p>
            <a:r>
              <a:rPr lang="en-US" dirty="0" smtClean="0"/>
              <a:t>Run testbed </a:t>
            </a:r>
            <a:br>
              <a:rPr lang="en-US" dirty="0" smtClean="0"/>
            </a:br>
            <a:r>
              <a:rPr lang="en-US" dirty="0" smtClean="0"/>
              <a:t>application </a:t>
            </a:r>
            <a:br>
              <a:rPr lang="en-US" dirty="0" smtClean="0"/>
            </a:br>
            <a:r>
              <a:rPr lang="en-US" dirty="0" smtClean="0"/>
              <a:t>with </a:t>
            </a:r>
            <a:r>
              <a:rPr lang="en-US" i="1" dirty="0" err="1" smtClean="0"/>
              <a:t>ojet</a:t>
            </a:r>
            <a:r>
              <a:rPr lang="en-US" i="1" dirty="0" smtClean="0"/>
              <a:t> serve</a:t>
            </a:r>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pic>
        <p:nvPicPr>
          <p:cNvPr id="9" name="Picture 8"/>
          <p:cNvPicPr>
            <a:picLocks noChangeAspect="1"/>
          </p:cNvPicPr>
          <p:nvPr/>
        </p:nvPicPr>
        <p:blipFill>
          <a:blip r:embed="rId2"/>
          <a:stretch>
            <a:fillRect/>
          </a:stretch>
        </p:blipFill>
        <p:spPr>
          <a:xfrm>
            <a:off x="2958222" y="741347"/>
            <a:ext cx="5898391" cy="937341"/>
          </a:xfrm>
          <a:prstGeom prst="rect">
            <a:avLst/>
          </a:prstGeom>
        </p:spPr>
      </p:pic>
      <p:pic>
        <p:nvPicPr>
          <p:cNvPr id="10" name="Picture 9"/>
          <p:cNvPicPr>
            <a:picLocks noChangeAspect="1"/>
          </p:cNvPicPr>
          <p:nvPr/>
        </p:nvPicPr>
        <p:blipFill>
          <a:blip r:embed="rId3"/>
          <a:stretch>
            <a:fillRect/>
          </a:stretch>
        </p:blipFill>
        <p:spPr>
          <a:xfrm>
            <a:off x="2371431" y="2132035"/>
            <a:ext cx="6485182" cy="632515"/>
          </a:xfrm>
          <a:prstGeom prst="rect">
            <a:avLst/>
          </a:prstGeom>
        </p:spPr>
      </p:pic>
      <p:pic>
        <p:nvPicPr>
          <p:cNvPr id="11" name="Picture 10"/>
          <p:cNvPicPr>
            <a:picLocks noChangeAspect="1"/>
          </p:cNvPicPr>
          <p:nvPr/>
        </p:nvPicPr>
        <p:blipFill>
          <a:blip r:embed="rId4"/>
          <a:stretch>
            <a:fillRect/>
          </a:stretch>
        </p:blipFill>
        <p:spPr>
          <a:xfrm>
            <a:off x="3141118" y="3147100"/>
            <a:ext cx="5715495" cy="1409822"/>
          </a:xfrm>
          <a:prstGeom prst="rect">
            <a:avLst/>
          </a:prstGeom>
        </p:spPr>
      </p:pic>
    </p:spTree>
    <p:extLst>
      <p:ext uri="{BB962C8B-B14F-4D97-AF65-F5344CB8AC3E}">
        <p14:creationId xmlns:p14="http://schemas.microsoft.com/office/powerpoint/2010/main" val="37100816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a property for the component and make it display something</a:t>
            </a:r>
            <a:endParaRPr lang="nl-NL" dirty="0"/>
          </a:p>
        </p:txBody>
      </p:sp>
      <p:sp>
        <p:nvSpPr>
          <p:cNvPr id="3" name="Content Placeholder 2"/>
          <p:cNvSpPr>
            <a:spLocks noGrp="1"/>
          </p:cNvSpPr>
          <p:nvPr>
            <p:ph idx="1"/>
          </p:nvPr>
        </p:nvSpPr>
        <p:spPr/>
        <p:txBody>
          <a:bodyPr/>
          <a:lstStyle/>
          <a:p>
            <a:r>
              <a:rPr lang="en-US" dirty="0" smtClean="0"/>
              <a:t>Define property </a:t>
            </a:r>
            <a:r>
              <a:rPr lang="en-US" i="1" dirty="0" err="1" smtClean="0"/>
              <a:t>countryName</a:t>
            </a:r>
            <a:r>
              <a:rPr lang="en-US" dirty="0" smtClean="0"/>
              <a:t> in </a:t>
            </a:r>
            <a:r>
              <a:rPr lang="en-US" dirty="0" err="1" smtClean="0"/>
              <a:t>component.json</a:t>
            </a: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Use value of property in output rendered by the component</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pic>
        <p:nvPicPr>
          <p:cNvPr id="6" name="Picture 5"/>
          <p:cNvPicPr>
            <a:picLocks noChangeAspect="1"/>
          </p:cNvPicPr>
          <p:nvPr/>
        </p:nvPicPr>
        <p:blipFill>
          <a:blip r:embed="rId2"/>
          <a:stretch>
            <a:fillRect/>
          </a:stretch>
        </p:blipFill>
        <p:spPr>
          <a:xfrm>
            <a:off x="912009" y="1207257"/>
            <a:ext cx="5409850" cy="2456997"/>
          </a:xfrm>
          <a:prstGeom prst="rect">
            <a:avLst/>
          </a:prstGeom>
        </p:spPr>
      </p:pic>
      <p:pic>
        <p:nvPicPr>
          <p:cNvPr id="7" name="Picture 6"/>
          <p:cNvPicPr>
            <a:picLocks noChangeAspect="1"/>
          </p:cNvPicPr>
          <p:nvPr/>
        </p:nvPicPr>
        <p:blipFill>
          <a:blip r:embed="rId3"/>
          <a:stretch>
            <a:fillRect/>
          </a:stretch>
        </p:blipFill>
        <p:spPr>
          <a:xfrm>
            <a:off x="912009" y="4296465"/>
            <a:ext cx="3680779" cy="464860"/>
          </a:xfrm>
          <a:prstGeom prst="rect">
            <a:avLst/>
          </a:prstGeom>
        </p:spPr>
      </p:pic>
    </p:spTree>
    <p:extLst>
      <p:ext uri="{BB962C8B-B14F-4D97-AF65-F5344CB8AC3E}">
        <p14:creationId xmlns:p14="http://schemas.microsoft.com/office/powerpoint/2010/main" val="134612669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Set property in test bed application</a:t>
            </a:r>
            <a:endParaRPr lang="nl-NL" dirty="0"/>
          </a:p>
        </p:txBody>
      </p:sp>
      <p:sp>
        <p:nvSpPr>
          <p:cNvPr id="3" name="Content Placeholder 2"/>
          <p:cNvSpPr>
            <a:spLocks noGrp="1"/>
          </p:cNvSpPr>
          <p:nvPr>
            <p:ph idx="1"/>
          </p:nvPr>
        </p:nvSpPr>
        <p:spPr/>
        <p:txBody>
          <a:bodyPr/>
          <a:lstStyle/>
          <a:p>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 </a:t>
            </a:r>
            <a:endParaRPr lang="nl-NL" i="1"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pic>
        <p:nvPicPr>
          <p:cNvPr id="7" name="Picture 6"/>
          <p:cNvPicPr>
            <a:picLocks noChangeAspect="1"/>
          </p:cNvPicPr>
          <p:nvPr/>
        </p:nvPicPr>
        <p:blipFill>
          <a:blip r:embed="rId2"/>
          <a:stretch>
            <a:fillRect/>
          </a:stretch>
        </p:blipFill>
        <p:spPr>
          <a:xfrm>
            <a:off x="883658" y="3440941"/>
            <a:ext cx="4046571" cy="1478408"/>
          </a:xfrm>
          <a:prstGeom prst="rect">
            <a:avLst/>
          </a:prstGeom>
        </p:spPr>
      </p:pic>
      <p:pic>
        <p:nvPicPr>
          <p:cNvPr id="8" name="Picture 7"/>
          <p:cNvPicPr>
            <a:picLocks noChangeAspect="1"/>
          </p:cNvPicPr>
          <p:nvPr/>
        </p:nvPicPr>
        <p:blipFill>
          <a:blip r:embed="rId3"/>
          <a:stretch>
            <a:fillRect/>
          </a:stretch>
        </p:blipFill>
        <p:spPr>
          <a:xfrm>
            <a:off x="883658" y="963765"/>
            <a:ext cx="5148751" cy="1005565"/>
          </a:xfrm>
          <a:prstGeom prst="rect">
            <a:avLst/>
          </a:prstGeom>
        </p:spPr>
      </p:pic>
      <p:pic>
        <p:nvPicPr>
          <p:cNvPr id="9" name="Picture 8"/>
          <p:cNvPicPr>
            <a:picLocks noChangeAspect="1"/>
          </p:cNvPicPr>
          <p:nvPr/>
        </p:nvPicPr>
        <p:blipFill>
          <a:blip r:embed="rId4"/>
          <a:stretch>
            <a:fillRect/>
          </a:stretch>
        </p:blipFill>
        <p:spPr>
          <a:xfrm>
            <a:off x="883658" y="2113330"/>
            <a:ext cx="3928029" cy="1183611"/>
          </a:xfrm>
          <a:prstGeom prst="rect">
            <a:avLst/>
          </a:prstGeom>
        </p:spPr>
      </p:pic>
    </p:spTree>
    <p:extLst>
      <p:ext uri="{BB962C8B-B14F-4D97-AF65-F5344CB8AC3E}">
        <p14:creationId xmlns:p14="http://schemas.microsoft.com/office/powerpoint/2010/main" val="2259698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world map with country highlighting &amp; selection</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pic>
        <p:nvPicPr>
          <p:cNvPr id="5122" name="Picture 2" descr="Image result for embrace the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02" y="769061"/>
            <a:ext cx="6882198" cy="411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6240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Country Browser - with room for UX improvement</a:t>
            </a:r>
            <a:endParaRPr lang="nl-NL" dirty="0"/>
          </a:p>
        </p:txBody>
      </p:sp>
      <p:sp>
        <p:nvSpPr>
          <p:cNvPr id="6" name="Content Placeholder 5"/>
          <p:cNvSpPr>
            <a:spLocks noGrp="1"/>
          </p:cNvSpPr>
          <p:nvPr>
            <p:ph idx="1"/>
          </p:nvPr>
        </p:nvSpPr>
        <p:spPr/>
        <p:txBody>
          <a:bodyPr/>
          <a:lstStyle/>
          <a:p>
            <a:endParaRPr lang="nl-NL"/>
          </a:p>
        </p:txBody>
      </p:sp>
      <p:sp>
        <p:nvSpPr>
          <p:cNvPr id="3" name="Footer Placeholder 2"/>
          <p:cNvSpPr>
            <a:spLocks noGrp="1"/>
          </p:cNvSpPr>
          <p:nvPr>
            <p:ph type="ftr" sz="quarter" idx="11"/>
          </p:nvPr>
        </p:nvSpPr>
        <p:spPr/>
        <p:txBody>
          <a:bodyPr/>
          <a:lstStyle/>
          <a:p>
            <a:r>
              <a:rPr lang="en-US" noProof="0" smtClean="0"/>
              <a:t>Creating, Publishing and Reusing an Oracle JET Composite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8" name="Picture 7"/>
          <p:cNvPicPr>
            <a:picLocks noChangeAspect="1"/>
          </p:cNvPicPr>
          <p:nvPr/>
        </p:nvPicPr>
        <p:blipFill>
          <a:blip r:embed="rId2"/>
          <a:stretch>
            <a:fillRect/>
          </a:stretch>
        </p:blipFill>
        <p:spPr>
          <a:xfrm>
            <a:off x="719999" y="860759"/>
            <a:ext cx="6564898" cy="3177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761477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Introducing </a:t>
            </a:r>
            <a:r>
              <a:rPr lang="en-US" dirty="0" err="1" smtClean="0"/>
              <a:t>OpenLayers</a:t>
            </a:r>
            <a:r>
              <a:rPr lang="en-US" dirty="0" smtClean="0"/>
              <a:t> (open source, HTML5, JavaScript)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pic>
        <p:nvPicPr>
          <p:cNvPr id="6" name="Picture 5"/>
          <p:cNvPicPr>
            <a:picLocks noChangeAspect="1"/>
          </p:cNvPicPr>
          <p:nvPr/>
        </p:nvPicPr>
        <p:blipFill>
          <a:blip r:embed="rId3"/>
          <a:stretch>
            <a:fillRect/>
          </a:stretch>
        </p:blipFill>
        <p:spPr>
          <a:xfrm>
            <a:off x="720002" y="724721"/>
            <a:ext cx="7559997" cy="4236973"/>
          </a:xfrm>
          <a:prstGeom prst="rect">
            <a:avLst/>
          </a:prstGeom>
        </p:spPr>
      </p:pic>
    </p:spTree>
    <p:extLst>
      <p:ext uri="{BB962C8B-B14F-4D97-AF65-F5344CB8AC3E}">
        <p14:creationId xmlns:p14="http://schemas.microsoft.com/office/powerpoint/2010/main" val="210171586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OpenLayers</a:t>
            </a:r>
            <a:r>
              <a:rPr lang="en-US" dirty="0" smtClean="0"/>
              <a:t> - Summary</a:t>
            </a:r>
            <a:endParaRPr lang="nl-NL" dirty="0"/>
          </a:p>
        </p:txBody>
      </p:sp>
      <p:sp>
        <p:nvSpPr>
          <p:cNvPr id="3" name="Content Placeholder 2"/>
          <p:cNvSpPr>
            <a:spLocks noGrp="1"/>
          </p:cNvSpPr>
          <p:nvPr>
            <p:ph idx="1"/>
          </p:nvPr>
        </p:nvSpPr>
        <p:spPr/>
        <p:txBody>
          <a:bodyPr/>
          <a:lstStyle/>
          <a:p>
            <a:r>
              <a:rPr lang="en-US" dirty="0" smtClean="0"/>
              <a:t>Initial release: 2006</a:t>
            </a:r>
          </a:p>
          <a:p>
            <a:r>
              <a:rPr lang="en-US" dirty="0" smtClean="0"/>
              <a:t>Most recent release: 4.6.5</a:t>
            </a:r>
            <a:r>
              <a:rPr lang="en-US" smtClean="0"/>
              <a:t>, March 2018</a:t>
            </a:r>
            <a:endParaRPr lang="en-US" dirty="0" smtClean="0"/>
          </a:p>
          <a:p>
            <a:r>
              <a:rPr lang="en-US" dirty="0" smtClean="0"/>
              <a:t>Since 2007 under Open Source </a:t>
            </a:r>
            <a:br>
              <a:rPr lang="en-US" dirty="0" smtClean="0"/>
            </a:br>
            <a:r>
              <a:rPr lang="en-US" dirty="0" err="1" smtClean="0"/>
              <a:t>GeoSpatial</a:t>
            </a:r>
            <a:r>
              <a:rPr lang="en-US" dirty="0" smtClean="0"/>
              <a:t> Foundation (</a:t>
            </a:r>
            <a:r>
              <a:rPr lang="en-US" dirty="0" err="1" smtClean="0"/>
              <a:t>OSGeo</a:t>
            </a:r>
            <a:r>
              <a:rPr lang="en-US" dirty="0" smtClean="0"/>
              <a:t>)</a:t>
            </a:r>
          </a:p>
          <a:p>
            <a:r>
              <a:rPr lang="en-US" dirty="0" smtClean="0"/>
              <a:t>Originally based on Prototype JavaScript Framework; still fully (client side) JavaScript</a:t>
            </a:r>
          </a:p>
          <a:p>
            <a:r>
              <a:rPr lang="nl-NL" dirty="0" smtClean="0"/>
              <a:t>Support </a:t>
            </a:r>
            <a:r>
              <a:rPr lang="nl-NL" dirty="0" err="1" smtClean="0"/>
              <a:t>for</a:t>
            </a:r>
            <a:r>
              <a:rPr lang="nl-NL" dirty="0" smtClean="0"/>
              <a:t> </a:t>
            </a:r>
            <a:r>
              <a:rPr lang="nl-NL" dirty="0"/>
              <a:t> </a:t>
            </a:r>
            <a:r>
              <a:rPr lang="nl-NL" dirty="0" err="1">
                <a:hlinkClick r:id="rId3" tooltip="GeoRSS"/>
              </a:rPr>
              <a:t>GeoRSS</a:t>
            </a:r>
            <a:r>
              <a:rPr lang="nl-NL" dirty="0"/>
              <a:t>, </a:t>
            </a:r>
            <a:r>
              <a:rPr lang="nl-NL" dirty="0">
                <a:hlinkClick r:id="rId4" tooltip="KML"/>
              </a:rPr>
              <a:t>KML</a:t>
            </a:r>
            <a:r>
              <a:rPr lang="nl-NL" dirty="0"/>
              <a:t> (</a:t>
            </a:r>
            <a:r>
              <a:rPr lang="nl-NL" dirty="0" err="1"/>
              <a:t>Keyhole</a:t>
            </a:r>
            <a:r>
              <a:rPr lang="nl-NL" dirty="0"/>
              <a:t> </a:t>
            </a:r>
            <a:r>
              <a:rPr lang="nl-NL" dirty="0" err="1"/>
              <a:t>Markup</a:t>
            </a:r>
            <a:r>
              <a:rPr lang="nl-NL" dirty="0"/>
              <a:t> Language), </a:t>
            </a:r>
            <a:r>
              <a:rPr lang="nl-NL" dirty="0" err="1">
                <a:hlinkClick r:id="rId5" tooltip="Geography Markup Language"/>
              </a:rPr>
              <a:t>Geography</a:t>
            </a:r>
            <a:r>
              <a:rPr lang="nl-NL" dirty="0">
                <a:hlinkClick r:id="rId5" tooltip="Geography Markup Language"/>
              </a:rPr>
              <a:t> </a:t>
            </a:r>
            <a:r>
              <a:rPr lang="nl-NL" dirty="0" err="1">
                <a:hlinkClick r:id="rId5" tooltip="Geography Markup Language"/>
              </a:rPr>
              <a:t>Markup</a:t>
            </a:r>
            <a:r>
              <a:rPr lang="nl-NL" dirty="0">
                <a:hlinkClick r:id="rId5" tooltip="Geography Markup Language"/>
              </a:rPr>
              <a:t> Language</a:t>
            </a:r>
            <a:r>
              <a:rPr lang="nl-NL" dirty="0"/>
              <a:t> (GML), </a:t>
            </a:r>
            <a:r>
              <a:rPr lang="nl-NL" dirty="0" err="1">
                <a:hlinkClick r:id="rId6" tooltip="GeoJSON"/>
              </a:rPr>
              <a:t>GeoJSON</a:t>
            </a:r>
            <a:r>
              <a:rPr lang="nl-NL" dirty="0"/>
              <a:t> </a:t>
            </a:r>
            <a:r>
              <a:rPr lang="nl-NL" dirty="0" err="1"/>
              <a:t>and</a:t>
            </a:r>
            <a:r>
              <a:rPr lang="nl-NL" dirty="0"/>
              <a:t> map data </a:t>
            </a:r>
            <a:r>
              <a:rPr lang="nl-NL" dirty="0" err="1"/>
              <a:t>from</a:t>
            </a:r>
            <a:r>
              <a:rPr lang="nl-NL" dirty="0"/>
              <a:t> </a:t>
            </a:r>
            <a:r>
              <a:rPr lang="nl-NL" dirty="0" err="1"/>
              <a:t>any</a:t>
            </a:r>
            <a:r>
              <a:rPr lang="nl-NL" dirty="0"/>
              <a:t> source </a:t>
            </a:r>
            <a:r>
              <a:rPr lang="nl-NL" dirty="0" err="1"/>
              <a:t>using</a:t>
            </a:r>
            <a:r>
              <a:rPr lang="nl-NL" dirty="0"/>
              <a:t> </a:t>
            </a:r>
            <a:r>
              <a:rPr lang="nl-NL" dirty="0">
                <a:hlinkClick r:id="rId7" tooltip="Open Geospatial Consortium"/>
              </a:rPr>
              <a:t>OGC</a:t>
            </a:r>
            <a:r>
              <a:rPr lang="nl-NL" dirty="0"/>
              <a:t>-</a:t>
            </a:r>
            <a:r>
              <a:rPr lang="nl-NL" dirty="0" err="1"/>
              <a:t>standards</a:t>
            </a:r>
            <a:r>
              <a:rPr lang="nl-NL" dirty="0"/>
              <a:t> as </a:t>
            </a:r>
            <a:r>
              <a:rPr lang="nl-NL" dirty="0">
                <a:hlinkClick r:id="rId8" tooltip="Web Map Service"/>
              </a:rPr>
              <a:t>Web Map Service</a:t>
            </a:r>
            <a:r>
              <a:rPr lang="nl-NL" dirty="0"/>
              <a:t> (WMS) or </a:t>
            </a:r>
            <a:r>
              <a:rPr lang="nl-NL" dirty="0">
                <a:hlinkClick r:id="rId9" tooltip="Web Feature Service"/>
              </a:rPr>
              <a:t>Web Feature Service</a:t>
            </a:r>
            <a:r>
              <a:rPr lang="nl-NL" dirty="0"/>
              <a:t> (WFS</a:t>
            </a:r>
            <a:r>
              <a:rPr lang="nl-NL" dirty="0" smtClean="0"/>
              <a:t>).</a:t>
            </a:r>
          </a:p>
          <a:p>
            <a:r>
              <a:rPr lang="en-US" dirty="0" smtClean="0"/>
              <a:t>Map sources include Bing, Open Street Map, </a:t>
            </a:r>
            <a:r>
              <a:rPr lang="en-US" dirty="0" err="1" smtClean="0"/>
              <a:t>MapBox</a:t>
            </a:r>
            <a:r>
              <a:rPr lang="en-US" dirty="0" smtClean="0"/>
              <a:t>, Stamen, </a:t>
            </a:r>
            <a:r>
              <a:rPr lang="en-US" dirty="0" err="1" smtClean="0"/>
              <a:t>ArcGis</a:t>
            </a:r>
            <a:r>
              <a:rPr lang="en-US" dirty="0" smtClean="0"/>
              <a:t> (</a:t>
            </a:r>
            <a:r>
              <a:rPr lang="en-US" dirty="0" err="1" smtClean="0"/>
              <a:t>Esri</a:t>
            </a:r>
            <a:r>
              <a:rPr lang="en-US" dirty="0" smtClean="0"/>
              <a:t>)</a:t>
            </a:r>
          </a:p>
          <a:p>
            <a:endParaRPr lang="nl-NL" dirty="0"/>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1026" name="Picture 2" descr="Open Source Geospatial Foundation (logo).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5140" y="1446713"/>
            <a:ext cx="1905000" cy="61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31276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Hello World Map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Oracle JET Composite </a:t>
            </a:r>
            <a:r>
              <a:rPr lang="en-US" dirty="0" err="1" smtClean="0"/>
              <a:t>Conponents</a:t>
            </a:r>
            <a:r>
              <a:rPr lang="en-US" dirty="0" smtClean="0"/>
              <a:t> with </a:t>
            </a:r>
            <a:r>
              <a:rPr lang="en-US" dirty="0" err="1" smtClean="0"/>
              <a:t>OpenLayers</a:t>
            </a:r>
            <a:r>
              <a:rPr lang="nl-NL" dirty="0" smtClean="0"/>
              <a: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5">
            <a:hlinkClick r:id="rId3"/>
          </p:cNvPr>
          <p:cNvPicPr>
            <a:picLocks noChangeAspect="1"/>
          </p:cNvPicPr>
          <p:nvPr/>
        </p:nvPicPr>
        <p:blipFill>
          <a:blip r:embed="rId4"/>
          <a:stretch>
            <a:fillRect/>
          </a:stretch>
        </p:blipFill>
        <p:spPr>
          <a:xfrm>
            <a:off x="164308" y="168014"/>
            <a:ext cx="5689485" cy="4637793"/>
          </a:xfrm>
          <a:prstGeom prst="rect">
            <a:avLst/>
          </a:prstGeom>
        </p:spPr>
      </p:pic>
      <p:pic>
        <p:nvPicPr>
          <p:cNvPr id="7" name="Picture 6"/>
          <p:cNvPicPr>
            <a:picLocks noChangeAspect="1"/>
          </p:cNvPicPr>
          <p:nvPr/>
        </p:nvPicPr>
        <p:blipFill>
          <a:blip r:embed="rId5"/>
          <a:stretch>
            <a:fillRect/>
          </a:stretch>
        </p:blipFill>
        <p:spPr>
          <a:xfrm>
            <a:off x="3246548" y="2065564"/>
            <a:ext cx="5702588" cy="2839339"/>
          </a:xfrm>
          <a:prstGeom prst="rect">
            <a:avLst/>
          </a:prstGeom>
        </p:spPr>
      </p:pic>
      <p:sp>
        <p:nvSpPr>
          <p:cNvPr id="8" name="Right Arrow 7"/>
          <p:cNvSpPr/>
          <p:nvPr/>
        </p:nvSpPr>
        <p:spPr>
          <a:xfrm>
            <a:off x="318052" y="792000"/>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ight Arrow 8"/>
          <p:cNvSpPr/>
          <p:nvPr/>
        </p:nvSpPr>
        <p:spPr>
          <a:xfrm>
            <a:off x="318052" y="1747482"/>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ight Arrow 9"/>
          <p:cNvSpPr/>
          <p:nvPr/>
        </p:nvSpPr>
        <p:spPr>
          <a:xfrm>
            <a:off x="318052" y="2424671"/>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ight Arrow 10"/>
          <p:cNvSpPr/>
          <p:nvPr/>
        </p:nvSpPr>
        <p:spPr>
          <a:xfrm>
            <a:off x="318052" y="2712246"/>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3807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OpenLayers</a:t>
            </a:r>
            <a:r>
              <a:rPr lang="en-US" dirty="0" smtClean="0"/>
              <a:t> to JET Composite Component</a:t>
            </a:r>
            <a:endParaRPr lang="nl-NL" dirty="0"/>
          </a:p>
        </p:txBody>
      </p:sp>
      <p:sp>
        <p:nvSpPr>
          <p:cNvPr id="3" name="Content Placeholder 2"/>
          <p:cNvSpPr>
            <a:spLocks noGrp="1"/>
          </p:cNvSpPr>
          <p:nvPr>
            <p:ph idx="1"/>
          </p:nvPr>
        </p:nvSpPr>
        <p:spPr/>
        <p:txBody>
          <a:bodyPr/>
          <a:lstStyle/>
          <a:p>
            <a:r>
              <a:rPr lang="en-US" dirty="0" smtClean="0"/>
              <a:t>Copy </a:t>
            </a:r>
            <a:r>
              <a:rPr lang="en-US" dirty="0" err="1" smtClean="0"/>
              <a:t>OpenLayers</a:t>
            </a:r>
            <a:r>
              <a:rPr lang="en-US" dirty="0" smtClean="0"/>
              <a:t> libraries into </a:t>
            </a:r>
            <a:br>
              <a:rPr lang="en-US" dirty="0" smtClean="0"/>
            </a:br>
            <a:r>
              <a:rPr lang="en-US" dirty="0" smtClean="0"/>
              <a:t>jet-composites/input-country/libs</a:t>
            </a:r>
          </a:p>
          <a:p>
            <a:r>
              <a:rPr lang="en-US" dirty="0" smtClean="0"/>
              <a:t>Include </a:t>
            </a:r>
            <a:r>
              <a:rPr lang="en-US" dirty="0" err="1" smtClean="0"/>
              <a:t>OpenLayers</a:t>
            </a:r>
            <a:r>
              <a:rPr lang="en-US" dirty="0" smtClean="0"/>
              <a:t> resource in loader.js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7" name="Picture 6"/>
          <p:cNvPicPr>
            <a:picLocks noChangeAspect="1"/>
          </p:cNvPicPr>
          <p:nvPr/>
        </p:nvPicPr>
        <p:blipFill>
          <a:blip r:embed="rId2"/>
          <a:stretch>
            <a:fillRect/>
          </a:stretch>
        </p:blipFill>
        <p:spPr>
          <a:xfrm>
            <a:off x="413469" y="1864028"/>
            <a:ext cx="5884612" cy="2851972"/>
          </a:xfrm>
          <a:prstGeom prst="rect">
            <a:avLst/>
          </a:prstGeom>
        </p:spPr>
      </p:pic>
      <p:pic>
        <p:nvPicPr>
          <p:cNvPr id="8" name="Picture 7"/>
          <p:cNvPicPr>
            <a:picLocks noChangeAspect="1"/>
          </p:cNvPicPr>
          <p:nvPr/>
        </p:nvPicPr>
        <p:blipFill>
          <a:blip r:embed="rId3"/>
          <a:stretch>
            <a:fillRect/>
          </a:stretch>
        </p:blipFill>
        <p:spPr>
          <a:xfrm>
            <a:off x="6108531" y="720667"/>
            <a:ext cx="2812024" cy="16308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795089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a:t>
            </a:r>
            <a:r>
              <a:rPr lang="en-US" dirty="0" err="1" smtClean="0"/>
              <a:t>OpenLayers</a:t>
            </a:r>
            <a:r>
              <a:rPr lang="en-US" dirty="0" smtClean="0"/>
              <a:t> to JET Composite Component (2)</a:t>
            </a:r>
            <a:endParaRPr lang="nl-NL" dirty="0"/>
          </a:p>
        </p:txBody>
      </p:sp>
      <p:sp>
        <p:nvSpPr>
          <p:cNvPr id="3" name="Content Placeholder 2"/>
          <p:cNvSpPr>
            <a:spLocks noGrp="1"/>
          </p:cNvSpPr>
          <p:nvPr>
            <p:ph idx="1"/>
          </p:nvPr>
        </p:nvSpPr>
        <p:spPr/>
        <p:txBody>
          <a:bodyPr/>
          <a:lstStyle/>
          <a:p>
            <a:r>
              <a:rPr lang="en-US" dirty="0" smtClean="0"/>
              <a:t>Reference module input-country/</a:t>
            </a:r>
            <a:r>
              <a:rPr lang="en-US" dirty="0" err="1" smtClean="0"/>
              <a:t>ol</a:t>
            </a:r>
            <a:r>
              <a:rPr lang="en-US" dirty="0" smtClean="0"/>
              <a:t> in viewModel.js in order to leverage the </a:t>
            </a:r>
            <a:r>
              <a:rPr lang="en-US" dirty="0" err="1" smtClean="0"/>
              <a:t>OpenLayers</a:t>
            </a:r>
            <a:r>
              <a:rPr lang="en-US" dirty="0" smtClean="0"/>
              <a:t> JavaScript objects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pic>
        <p:nvPicPr>
          <p:cNvPr id="6" name="Picture 5"/>
          <p:cNvPicPr>
            <a:picLocks noChangeAspect="1"/>
          </p:cNvPicPr>
          <p:nvPr/>
        </p:nvPicPr>
        <p:blipFill>
          <a:blip r:embed="rId2"/>
          <a:stretch>
            <a:fillRect/>
          </a:stretch>
        </p:blipFill>
        <p:spPr>
          <a:xfrm>
            <a:off x="855171" y="1629556"/>
            <a:ext cx="8093141" cy="1196444"/>
          </a:xfrm>
          <a:prstGeom prst="rect">
            <a:avLst/>
          </a:prstGeom>
        </p:spPr>
      </p:pic>
    </p:spTree>
    <p:extLst>
      <p:ext uri="{BB962C8B-B14F-4D97-AF65-F5344CB8AC3E}">
        <p14:creationId xmlns:p14="http://schemas.microsoft.com/office/powerpoint/2010/main" val="382004094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Show </a:t>
            </a:r>
            <a:r>
              <a:rPr lang="en-US" dirty="0" err="1" smtClean="0"/>
              <a:t>OpenLayers</a:t>
            </a:r>
            <a:r>
              <a:rPr lang="en-US" dirty="0" smtClean="0"/>
              <a:t> map in Composite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35</a:t>
            </a:fld>
            <a:endParaRPr lang="nl-NL"/>
          </a:p>
        </p:txBody>
      </p:sp>
      <p:pic>
        <p:nvPicPr>
          <p:cNvPr id="6" name="Picture 5"/>
          <p:cNvPicPr>
            <a:picLocks noChangeAspect="1"/>
          </p:cNvPicPr>
          <p:nvPr/>
        </p:nvPicPr>
        <p:blipFill>
          <a:blip r:embed="rId2"/>
          <a:stretch>
            <a:fillRect/>
          </a:stretch>
        </p:blipFill>
        <p:spPr>
          <a:xfrm>
            <a:off x="219071" y="792000"/>
            <a:ext cx="4877223" cy="1196444"/>
          </a:xfrm>
          <a:prstGeom prst="rect">
            <a:avLst/>
          </a:prstGeom>
        </p:spPr>
      </p:pic>
      <p:pic>
        <p:nvPicPr>
          <p:cNvPr id="7" name="Picture 6"/>
          <p:cNvPicPr>
            <a:picLocks noChangeAspect="1"/>
          </p:cNvPicPr>
          <p:nvPr/>
        </p:nvPicPr>
        <p:blipFill>
          <a:blip r:embed="rId3"/>
          <a:stretch>
            <a:fillRect/>
          </a:stretch>
        </p:blipFill>
        <p:spPr>
          <a:xfrm>
            <a:off x="4459063" y="648000"/>
            <a:ext cx="4575665" cy="4068000"/>
          </a:xfrm>
          <a:prstGeom prst="rect">
            <a:avLst/>
          </a:prstGeom>
        </p:spPr>
      </p:pic>
      <p:sp>
        <p:nvSpPr>
          <p:cNvPr id="8" name="Freeform 7"/>
          <p:cNvSpPr/>
          <p:nvPr/>
        </p:nvSpPr>
        <p:spPr>
          <a:xfrm>
            <a:off x="2401294" y="1828800"/>
            <a:ext cx="2798859" cy="2052105"/>
          </a:xfrm>
          <a:custGeom>
            <a:avLst/>
            <a:gdLst>
              <a:gd name="connsiteX0" fmla="*/ 2798859 w 2798859"/>
              <a:gd name="connsiteY0" fmla="*/ 1956021 h 2052105"/>
              <a:gd name="connsiteX1" fmla="*/ 1097280 w 2798859"/>
              <a:gd name="connsiteY1" fmla="*/ 1828800 h 2052105"/>
              <a:gd name="connsiteX2" fmla="*/ 0 w 2798859"/>
              <a:gd name="connsiteY2" fmla="*/ 0 h 2052105"/>
            </a:gdLst>
            <a:ahLst/>
            <a:cxnLst>
              <a:cxn ang="0">
                <a:pos x="connsiteX0" y="connsiteY0"/>
              </a:cxn>
              <a:cxn ang="0">
                <a:pos x="connsiteX1" y="connsiteY1"/>
              </a:cxn>
              <a:cxn ang="0">
                <a:pos x="connsiteX2" y="connsiteY2"/>
              </a:cxn>
            </a:cxnLst>
            <a:rect l="l" t="t" r="r" b="b"/>
            <a:pathLst>
              <a:path w="2798859" h="2052105">
                <a:moveTo>
                  <a:pt x="2798859" y="1956021"/>
                </a:moveTo>
                <a:cubicBezTo>
                  <a:pt x="2181307" y="2055412"/>
                  <a:pt x="1563756" y="2154803"/>
                  <a:pt x="1097280" y="1828800"/>
                </a:cubicBezTo>
                <a:cubicBezTo>
                  <a:pt x="630804" y="1502797"/>
                  <a:pt x="315402" y="751398"/>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8522013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pic>
        <p:nvPicPr>
          <p:cNvPr id="6" name="Picture 5"/>
          <p:cNvPicPr>
            <a:picLocks noChangeAspect="1"/>
          </p:cNvPicPr>
          <p:nvPr/>
        </p:nvPicPr>
        <p:blipFill>
          <a:blip r:embed="rId2"/>
          <a:stretch>
            <a:fillRect/>
          </a:stretch>
        </p:blipFill>
        <p:spPr>
          <a:xfrm>
            <a:off x="1552503" y="1366260"/>
            <a:ext cx="6871498" cy="356979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90778" y="159805"/>
            <a:ext cx="4624346" cy="1134410"/>
          </a:xfrm>
          <a:prstGeom prst="rect">
            <a:avLst/>
          </a:prstGeom>
        </p:spPr>
      </p:pic>
    </p:spTree>
    <p:extLst>
      <p:ext uri="{BB962C8B-B14F-4D97-AF65-F5344CB8AC3E}">
        <p14:creationId xmlns:p14="http://schemas.microsoft.com/office/powerpoint/2010/main" val="22750433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 from a Component</a:t>
            </a:r>
            <a:endParaRPr lang="nl-NL" dirty="0"/>
          </a:p>
        </p:txBody>
      </p:sp>
      <p:sp>
        <p:nvSpPr>
          <p:cNvPr id="3" name="Content Placeholder 2"/>
          <p:cNvSpPr>
            <a:spLocks noGrp="1"/>
          </p:cNvSpPr>
          <p:nvPr>
            <p:ph idx="1"/>
          </p:nvPr>
        </p:nvSpPr>
        <p:spPr>
          <a:xfrm>
            <a:off x="720003" y="3618128"/>
            <a:ext cx="6623999" cy="1097871"/>
          </a:xfrm>
        </p:spPr>
        <p:txBody>
          <a:bodyPr/>
          <a:lstStyle/>
          <a:p>
            <a:r>
              <a:rPr lang="en-US" dirty="0" smtClean="0"/>
              <a:t>(be inspected from the consuming application)</a:t>
            </a:r>
          </a:p>
          <a:p>
            <a:r>
              <a:rPr lang="en-US" dirty="0" smtClean="0"/>
              <a:t>(publish event explicitly on client side event bus)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sp>
        <p:nvSpPr>
          <p:cNvPr id="6" name="Rounded Rectangle 5"/>
          <p:cNvSpPr/>
          <p:nvPr/>
        </p:nvSpPr>
        <p:spPr>
          <a:xfrm>
            <a:off x="2428793" y="852565"/>
            <a:ext cx="4710021" cy="2488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smtClean="0"/>
          </a:p>
          <a:p>
            <a:pPr algn="ctr"/>
            <a:r>
              <a:rPr lang="en-US" sz="2800" dirty="0" smtClean="0"/>
              <a:t>JET CCA</a:t>
            </a:r>
          </a:p>
          <a:p>
            <a:pPr algn="ctr"/>
            <a:r>
              <a:rPr lang="en-US" sz="2800" b="1" dirty="0" smtClean="0"/>
              <a:t>Component</a:t>
            </a:r>
          </a:p>
          <a:p>
            <a:pPr algn="ctr"/>
            <a:endParaRPr lang="en-US" sz="2800" b="1" dirty="0"/>
          </a:p>
          <a:p>
            <a:pPr algn="ctr"/>
            <a:endParaRPr lang="en-US" sz="2800" b="1" dirty="0" smtClean="0"/>
          </a:p>
          <a:p>
            <a:pPr algn="ctr"/>
            <a:endParaRPr lang="en-US" sz="2800" b="1" dirty="0"/>
          </a:p>
          <a:p>
            <a:pPr algn="ctr"/>
            <a:endParaRPr lang="nl-NL" sz="2800" b="1" dirty="0"/>
          </a:p>
        </p:txBody>
      </p:sp>
      <p:sp>
        <p:nvSpPr>
          <p:cNvPr id="7" name="Right Arrow 6"/>
          <p:cNvSpPr/>
          <p:nvPr/>
        </p:nvSpPr>
        <p:spPr>
          <a:xfrm>
            <a:off x="6564378" y="690320"/>
            <a:ext cx="2318657" cy="111850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smtClean="0"/>
              <a:t>UI (HTML + CSS)</a:t>
            </a:r>
            <a:endParaRPr lang="nl-NL" dirty="0"/>
          </a:p>
        </p:txBody>
      </p:sp>
      <p:sp>
        <p:nvSpPr>
          <p:cNvPr id="8" name="Right Arrow 7"/>
          <p:cNvSpPr/>
          <p:nvPr/>
        </p:nvSpPr>
        <p:spPr>
          <a:xfrm>
            <a:off x="6564377" y="188774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Events, Property Updates, Function calls</a:t>
            </a:r>
            <a:endParaRPr lang="nl-NL" dirty="0"/>
          </a:p>
        </p:txBody>
      </p:sp>
      <p:sp>
        <p:nvSpPr>
          <p:cNvPr id="15" name="Right Arrow 14"/>
          <p:cNvSpPr/>
          <p:nvPr/>
        </p:nvSpPr>
        <p:spPr>
          <a:xfrm>
            <a:off x="515348" y="1022966"/>
            <a:ext cx="2907256" cy="13740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Property values (can be Observables and callback functions), Function Calls </a:t>
            </a:r>
            <a:endParaRPr lang="nl-NL" dirty="0"/>
          </a:p>
        </p:txBody>
      </p:sp>
      <p:sp>
        <p:nvSpPr>
          <p:cNvPr id="17" name="Left Arrow 16"/>
          <p:cNvSpPr/>
          <p:nvPr/>
        </p:nvSpPr>
        <p:spPr>
          <a:xfrm>
            <a:off x="2687823" y="1689166"/>
            <a:ext cx="1838128" cy="974456"/>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solidFill>
                  <a:schemeClr val="dk1"/>
                </a:solidFill>
              </a:rPr>
              <a:t>Set Observable, Callback function</a:t>
            </a:r>
            <a:endParaRPr lang="nl-NL" dirty="0">
              <a:solidFill>
                <a:schemeClr val="dk1"/>
              </a:solidFill>
            </a:endParaRPr>
          </a:p>
        </p:txBody>
      </p:sp>
      <p:sp>
        <p:nvSpPr>
          <p:cNvPr id="18" name="Lightning Bolt 17"/>
          <p:cNvSpPr/>
          <p:nvPr/>
        </p:nvSpPr>
        <p:spPr>
          <a:xfrm>
            <a:off x="8480861" y="1839385"/>
            <a:ext cx="264027" cy="55759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9378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7" grpId="0" animBg="1"/>
      <p:bldP spid="1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Define component </a:t>
            </a:r>
            <a:br>
              <a:rPr lang="en-US" dirty="0" smtClean="0"/>
            </a:br>
            <a:r>
              <a:rPr lang="en-US" dirty="0" smtClean="0"/>
              <a:t>output in </a:t>
            </a:r>
            <a:r>
              <a:rPr lang="en-US" dirty="0" err="1" smtClean="0"/>
              <a:t>component.json</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38</a:t>
            </a:fld>
            <a:endParaRPr lang="nl-NL"/>
          </a:p>
        </p:txBody>
      </p:sp>
      <p:pic>
        <p:nvPicPr>
          <p:cNvPr id="2050" name="Picture 2" descr="C:\Users\lucas_j\AppData\Local\Temp\SNAGHTML263c9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292" y="133793"/>
            <a:ext cx="5505194" cy="47262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a:xfrm>
            <a:off x="5711298" y="575506"/>
            <a:ext cx="909594" cy="432987"/>
          </a:xfrm>
          <a:prstGeom prst="wedgeRectCallout">
            <a:avLst>
              <a:gd name="adj1" fmla="val -144411"/>
              <a:gd name="adj2" fmla="val 107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t>Writable </a:t>
            </a:r>
            <a:r>
              <a:rPr lang="en-US" dirty="0" smtClean="0"/>
              <a:t>property</a:t>
            </a:r>
            <a:endParaRPr lang="nl-NL" dirty="0"/>
          </a:p>
        </p:txBody>
      </p:sp>
      <p:sp>
        <p:nvSpPr>
          <p:cNvPr id="8" name="Rectangular Callout 7"/>
          <p:cNvSpPr/>
          <p:nvPr/>
        </p:nvSpPr>
        <p:spPr>
          <a:xfrm>
            <a:off x="6106367" y="1737998"/>
            <a:ext cx="899647" cy="458649"/>
          </a:xfrm>
          <a:prstGeom prst="wedgeRectCallout">
            <a:avLst>
              <a:gd name="adj1" fmla="val -140033"/>
              <a:gd name="adj2" fmla="val 11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5493185" y="3091856"/>
            <a:ext cx="762889" cy="315764"/>
          </a:xfrm>
          <a:prstGeom prst="wedgeRectCallout">
            <a:avLst>
              <a:gd name="adj1" fmla="val -123808"/>
              <a:gd name="adj2" fmla="val 75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a:t>
            </a:r>
            <a:endParaRPr lang="nl-NL" dirty="0"/>
          </a:p>
        </p:txBody>
      </p:sp>
    </p:spTree>
    <p:extLst>
      <p:ext uri="{BB962C8B-B14F-4D97-AF65-F5344CB8AC3E}">
        <p14:creationId xmlns:p14="http://schemas.microsoft.com/office/powerpoint/2010/main" val="20644433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 output from input-country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39</a:t>
            </a:fld>
            <a:endParaRPr lang="nl-NL"/>
          </a:p>
        </p:txBody>
      </p:sp>
      <p:pic>
        <p:nvPicPr>
          <p:cNvPr id="6" name="Picture 5"/>
          <p:cNvPicPr>
            <a:picLocks noChangeAspect="1"/>
          </p:cNvPicPr>
          <p:nvPr/>
        </p:nvPicPr>
        <p:blipFill>
          <a:blip r:embed="rId2"/>
          <a:stretch>
            <a:fillRect/>
          </a:stretch>
        </p:blipFill>
        <p:spPr>
          <a:xfrm>
            <a:off x="720002" y="739375"/>
            <a:ext cx="6910961" cy="4172325"/>
          </a:xfrm>
          <a:prstGeom prst="rect">
            <a:avLst/>
          </a:prstGeom>
        </p:spPr>
      </p:pic>
      <p:sp>
        <p:nvSpPr>
          <p:cNvPr id="7" name="Rectangular Callout 6"/>
          <p:cNvSpPr/>
          <p:nvPr/>
        </p:nvSpPr>
        <p:spPr>
          <a:xfrm>
            <a:off x="4249108" y="2739805"/>
            <a:ext cx="1189182" cy="432987"/>
          </a:xfrm>
          <a:prstGeom prst="wedgeRectCallout">
            <a:avLst>
              <a:gd name="adj1" fmla="val -121057"/>
              <a:gd name="adj2" fmla="val 1608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Set writable property</a:t>
            </a:r>
            <a:endParaRPr lang="nl-NL" dirty="0"/>
          </a:p>
        </p:txBody>
      </p:sp>
      <p:sp>
        <p:nvSpPr>
          <p:cNvPr id="8" name="Rectangular Callout 7"/>
          <p:cNvSpPr/>
          <p:nvPr/>
        </p:nvSpPr>
        <p:spPr>
          <a:xfrm>
            <a:off x="5591843" y="3074116"/>
            <a:ext cx="1029049" cy="649268"/>
          </a:xfrm>
          <a:prstGeom prst="wedgeRectCallout">
            <a:avLst>
              <a:gd name="adj1" fmla="val -197800"/>
              <a:gd name="adj2" fmla="val 853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Invoke Callback function</a:t>
            </a:r>
            <a:endParaRPr lang="nl-NL" dirty="0"/>
          </a:p>
        </p:txBody>
      </p:sp>
      <p:sp>
        <p:nvSpPr>
          <p:cNvPr id="9" name="Rectangular Callout 8"/>
          <p:cNvSpPr/>
          <p:nvPr/>
        </p:nvSpPr>
        <p:spPr>
          <a:xfrm>
            <a:off x="3920944" y="1570842"/>
            <a:ext cx="922755" cy="534121"/>
          </a:xfrm>
          <a:prstGeom prst="wedgeRectCallout">
            <a:avLst>
              <a:gd name="adj1" fmla="val -166923"/>
              <a:gd name="adj2" fmla="val 12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Publish Event</a:t>
            </a:r>
            <a:endParaRPr lang="nl-NL" dirty="0"/>
          </a:p>
        </p:txBody>
      </p:sp>
    </p:spTree>
    <p:extLst>
      <p:ext uri="{BB962C8B-B14F-4D97-AF65-F5344CB8AC3E}">
        <p14:creationId xmlns:p14="http://schemas.microsoft.com/office/powerpoint/2010/main" val="424684868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Country Browser - with room for UX improvement</a:t>
            </a:r>
            <a:endParaRPr lang="nl-NL" dirty="0"/>
          </a:p>
        </p:txBody>
      </p:sp>
      <p:sp>
        <p:nvSpPr>
          <p:cNvPr id="6" name="Content Placeholder 5"/>
          <p:cNvSpPr>
            <a:spLocks noGrp="1"/>
          </p:cNvSpPr>
          <p:nvPr>
            <p:ph idx="1"/>
          </p:nvPr>
        </p:nvSpPr>
        <p:spPr/>
        <p:txBody>
          <a:bodyPr/>
          <a:lstStyle/>
          <a:p>
            <a:endParaRPr lang="nl-NL"/>
          </a:p>
        </p:txBody>
      </p:sp>
      <p:sp>
        <p:nvSpPr>
          <p:cNvPr id="3" name="Footer Placeholder 2"/>
          <p:cNvSpPr>
            <a:spLocks noGrp="1"/>
          </p:cNvSpPr>
          <p:nvPr>
            <p:ph type="ftr" sz="quarter" idx="11"/>
          </p:nvPr>
        </p:nvSpPr>
        <p:spPr/>
        <p:txBody>
          <a:bodyPr/>
          <a:lstStyle/>
          <a:p>
            <a:r>
              <a:rPr lang="en-US" noProof="0" smtClean="0"/>
              <a:t>Creating, Publishing and Reusing an Oracle JET Composite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4</a:t>
            </a:fld>
            <a:endParaRPr lang="nl-NL" noProof="0" dirty="0"/>
          </a:p>
        </p:txBody>
      </p:sp>
      <p:pic>
        <p:nvPicPr>
          <p:cNvPr id="8" name="Picture 7"/>
          <p:cNvPicPr>
            <a:picLocks noChangeAspect="1"/>
          </p:cNvPicPr>
          <p:nvPr/>
        </p:nvPicPr>
        <p:blipFill>
          <a:blip r:embed="rId2"/>
          <a:stretch>
            <a:fillRect/>
          </a:stretch>
        </p:blipFill>
        <p:spPr>
          <a:xfrm>
            <a:off x="719999" y="882696"/>
            <a:ext cx="4802588" cy="232465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123377" y="2470374"/>
            <a:ext cx="7689246" cy="2049958"/>
          </a:xfrm>
          <a:prstGeom prst="rect">
            <a:avLst/>
          </a:prstGeom>
        </p:spPr>
      </p:pic>
    </p:spTree>
    <p:extLst>
      <p:ext uri="{BB962C8B-B14F-4D97-AF65-F5344CB8AC3E}">
        <p14:creationId xmlns:p14="http://schemas.microsoft.com/office/powerpoint/2010/main" val="25857317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output in consuming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40</a:t>
            </a:fld>
            <a:endParaRPr lang="nl-NL"/>
          </a:p>
        </p:txBody>
      </p:sp>
      <p:pic>
        <p:nvPicPr>
          <p:cNvPr id="6" name="Picture 5"/>
          <p:cNvPicPr>
            <a:picLocks noChangeAspect="1"/>
          </p:cNvPicPr>
          <p:nvPr/>
        </p:nvPicPr>
        <p:blipFill>
          <a:blip r:embed="rId2"/>
          <a:stretch>
            <a:fillRect/>
          </a:stretch>
        </p:blipFill>
        <p:spPr>
          <a:xfrm>
            <a:off x="513755" y="2058979"/>
            <a:ext cx="7910245" cy="1486029"/>
          </a:xfrm>
          <a:prstGeom prst="rect">
            <a:avLst/>
          </a:prstGeom>
        </p:spPr>
      </p:pic>
      <p:sp>
        <p:nvSpPr>
          <p:cNvPr id="7" name="Rectangular Callout 6"/>
          <p:cNvSpPr/>
          <p:nvPr/>
        </p:nvSpPr>
        <p:spPr>
          <a:xfrm>
            <a:off x="3539188" y="1627459"/>
            <a:ext cx="1361733" cy="780242"/>
          </a:xfrm>
          <a:prstGeom prst="wedgeRectCallout">
            <a:avLst>
              <a:gd name="adj1" fmla="val -77355"/>
              <a:gd name="adj2" fmla="val 112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Observable, writable property</a:t>
            </a:r>
            <a:endParaRPr lang="nl-NL" dirty="0"/>
          </a:p>
        </p:txBody>
      </p:sp>
      <p:sp>
        <p:nvSpPr>
          <p:cNvPr id="8" name="Rectangular Callout 7"/>
          <p:cNvSpPr/>
          <p:nvPr/>
        </p:nvSpPr>
        <p:spPr>
          <a:xfrm>
            <a:off x="6155622" y="1483458"/>
            <a:ext cx="922755" cy="534121"/>
          </a:xfrm>
          <a:prstGeom prst="wedgeRectCallout">
            <a:avLst>
              <a:gd name="adj1" fmla="val -73532"/>
              <a:gd name="adj2" fmla="val 207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3686940" y="3421948"/>
            <a:ext cx="922755" cy="534121"/>
          </a:xfrm>
          <a:prstGeom prst="wedgeRectCallout">
            <a:avLst>
              <a:gd name="adj1" fmla="val -157655"/>
              <a:gd name="adj2" fmla="val -901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Handler</a:t>
            </a:r>
            <a:endParaRPr lang="nl-NL" dirty="0"/>
          </a:p>
        </p:txBody>
      </p:sp>
    </p:spTree>
    <p:extLst>
      <p:ext uri="{BB962C8B-B14F-4D97-AF65-F5344CB8AC3E}">
        <p14:creationId xmlns:p14="http://schemas.microsoft.com/office/powerpoint/2010/main" val="137137120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Component Output in Consuming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41</a:t>
            </a:fld>
            <a:endParaRPr lang="nl-NL"/>
          </a:p>
        </p:txBody>
      </p:sp>
      <p:pic>
        <p:nvPicPr>
          <p:cNvPr id="6" name="Picture 5"/>
          <p:cNvPicPr>
            <a:picLocks noChangeAspect="1"/>
          </p:cNvPicPr>
          <p:nvPr/>
        </p:nvPicPr>
        <p:blipFill>
          <a:blip r:embed="rId2"/>
          <a:stretch>
            <a:fillRect/>
          </a:stretch>
        </p:blipFill>
        <p:spPr>
          <a:xfrm>
            <a:off x="583053" y="1006497"/>
            <a:ext cx="7955411" cy="3273390"/>
          </a:xfrm>
          <a:prstGeom prst="rect">
            <a:avLst/>
          </a:prstGeom>
        </p:spPr>
      </p:pic>
      <p:sp>
        <p:nvSpPr>
          <p:cNvPr id="7" name="Rectangular Callout 6"/>
          <p:cNvSpPr/>
          <p:nvPr/>
        </p:nvSpPr>
        <p:spPr>
          <a:xfrm>
            <a:off x="3351132" y="718497"/>
            <a:ext cx="1361733" cy="780242"/>
          </a:xfrm>
          <a:prstGeom prst="wedgeRectCallout">
            <a:avLst>
              <a:gd name="adj1" fmla="val -77355"/>
              <a:gd name="adj2" fmla="val 112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Observable, writable property</a:t>
            </a:r>
            <a:endParaRPr lang="nl-NL" dirty="0"/>
          </a:p>
        </p:txBody>
      </p:sp>
      <p:sp>
        <p:nvSpPr>
          <p:cNvPr id="8" name="Rectangular Callout 7"/>
          <p:cNvSpPr/>
          <p:nvPr/>
        </p:nvSpPr>
        <p:spPr>
          <a:xfrm>
            <a:off x="4458390" y="1648452"/>
            <a:ext cx="922755" cy="534121"/>
          </a:xfrm>
          <a:prstGeom prst="wedgeRectCallout">
            <a:avLst>
              <a:gd name="adj1" fmla="val -154804"/>
              <a:gd name="adj2" fmla="val 2054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Callback function</a:t>
            </a:r>
            <a:endParaRPr lang="nl-NL" dirty="0"/>
          </a:p>
        </p:txBody>
      </p:sp>
      <p:sp>
        <p:nvSpPr>
          <p:cNvPr id="9" name="Rectangular Callout 8"/>
          <p:cNvSpPr/>
          <p:nvPr/>
        </p:nvSpPr>
        <p:spPr>
          <a:xfrm>
            <a:off x="258625" y="3027243"/>
            <a:ext cx="922755" cy="534121"/>
          </a:xfrm>
          <a:prstGeom prst="wedgeRectCallout">
            <a:avLst>
              <a:gd name="adj1" fmla="val 171710"/>
              <a:gd name="adj2" fmla="val 95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Handler</a:t>
            </a:r>
            <a:endParaRPr lang="nl-NL" dirty="0"/>
          </a:p>
        </p:txBody>
      </p:sp>
    </p:spTree>
    <p:extLst>
      <p:ext uri="{BB962C8B-B14F-4D97-AF65-F5344CB8AC3E}">
        <p14:creationId xmlns:p14="http://schemas.microsoft.com/office/powerpoint/2010/main" val="349136461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Consume a JET Composite Component in your own application</a:t>
            </a:r>
            <a:endParaRPr lang="nl-NL" dirty="0"/>
          </a:p>
        </p:txBody>
      </p:sp>
      <p:sp>
        <p:nvSpPr>
          <p:cNvPr id="3" name="Content Placeholder 2"/>
          <p:cNvSpPr>
            <a:spLocks noGrp="1"/>
          </p:cNvSpPr>
          <p:nvPr>
            <p:ph idx="1"/>
          </p:nvPr>
        </p:nvSpPr>
        <p:spPr/>
        <p:txBody>
          <a:bodyPr/>
          <a:lstStyle/>
          <a:p>
            <a:r>
              <a:rPr lang="en-US" dirty="0"/>
              <a:t>Unzip the zip-file to the </a:t>
            </a:r>
            <a:r>
              <a:rPr lang="en-US" dirty="0" err="1"/>
              <a:t>src</a:t>
            </a:r>
            <a:r>
              <a:rPr lang="en-US" dirty="0"/>
              <a:t>/</a:t>
            </a:r>
            <a:r>
              <a:rPr lang="en-US" dirty="0" err="1"/>
              <a:t>js</a:t>
            </a:r>
            <a:r>
              <a:rPr lang="en-US" dirty="0"/>
              <a:t>/jet-composites directory in the target JET project</a:t>
            </a:r>
          </a:p>
          <a:p>
            <a:r>
              <a:rPr lang="en-US" dirty="0"/>
              <a:t>Add a reference to the </a:t>
            </a:r>
            <a:r>
              <a:rPr lang="en-US" dirty="0" smtClean="0"/>
              <a:t>component’s loader </a:t>
            </a:r>
            <a:r>
              <a:rPr lang="en-US" dirty="0"/>
              <a:t>in the define() call in the </a:t>
            </a:r>
            <a:r>
              <a:rPr lang="en-US" dirty="0" err="1"/>
              <a:t>viewModel</a:t>
            </a:r>
            <a:r>
              <a:rPr lang="en-US" dirty="0"/>
              <a:t> for </a:t>
            </a:r>
            <a:r>
              <a:rPr lang="en-US" dirty="0" smtClean="0"/>
              <a:t>each view </a:t>
            </a:r>
            <a:r>
              <a:rPr lang="en-US" dirty="0"/>
              <a:t>that consumes the component: </a:t>
            </a:r>
            <a:r>
              <a:rPr lang="en-US" dirty="0" smtClean="0"/>
              <a:t/>
            </a:r>
            <a:br>
              <a:rPr lang="en-US" dirty="0" smtClean="0"/>
            </a:br>
            <a:r>
              <a:rPr lang="en-US" dirty="0" smtClean="0"/>
              <a:t>'jet-composites/input-country/loader'</a:t>
            </a:r>
            <a:endParaRPr lang="en-US" dirty="0"/>
          </a:p>
          <a:p>
            <a:r>
              <a:rPr lang="en-US" dirty="0"/>
              <a:t>Add the markup for the component to the view’s HTML </a:t>
            </a:r>
            <a:r>
              <a:rPr lang="en-US" dirty="0" smtClean="0"/>
              <a:t>document</a:t>
            </a:r>
            <a:endParaRPr lang="en-US" dirty="0"/>
          </a:p>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spTree>
    <p:extLst>
      <p:ext uri="{BB962C8B-B14F-4D97-AF65-F5344CB8AC3E}">
        <p14:creationId xmlns:p14="http://schemas.microsoft.com/office/powerpoint/2010/main" val="96838426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Leverage in Visual Builder Cloud</a:t>
            </a:r>
            <a:endParaRPr lang="nl-NL"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rot="5400000">
            <a:off x="1352193" y="1409305"/>
            <a:ext cx="3781425" cy="2836068"/>
          </a:xfrm>
        </p:spPr>
      </p:pic>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pic>
        <p:nvPicPr>
          <p:cNvPr id="8" name="Picture 7"/>
          <p:cNvPicPr>
            <a:picLocks noChangeAspect="1"/>
          </p:cNvPicPr>
          <p:nvPr/>
        </p:nvPicPr>
        <p:blipFill>
          <a:blip r:embed="rId3"/>
          <a:stretch>
            <a:fillRect/>
          </a:stretch>
        </p:blipFill>
        <p:spPr>
          <a:xfrm>
            <a:off x="6958034" y="106812"/>
            <a:ext cx="1915308" cy="1783375"/>
          </a:xfrm>
          <a:prstGeom prst="rect">
            <a:avLst/>
          </a:prstGeom>
        </p:spPr>
      </p:pic>
      <p:pic>
        <p:nvPicPr>
          <p:cNvPr id="2050" name="Picture 2" descr="Image result for oracle visual builder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249" y="240884"/>
            <a:ext cx="2571750" cy="1619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8670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461176" y="1215476"/>
            <a:ext cx="5979380" cy="3355677"/>
          </a:xfrm>
          <a:prstGeom prst="rect">
            <a:avLst/>
          </a:prstGeom>
        </p:spPr>
      </p:pic>
      <p:sp>
        <p:nvSpPr>
          <p:cNvPr id="2" name="Title 1"/>
          <p:cNvSpPr>
            <a:spLocks noGrp="1"/>
          </p:cNvSpPr>
          <p:nvPr>
            <p:ph type="title"/>
          </p:nvPr>
        </p:nvSpPr>
        <p:spPr/>
        <p:txBody>
          <a:bodyPr/>
          <a:lstStyle/>
          <a:p>
            <a:r>
              <a:rPr lang="en-US" dirty="0" smtClean="0"/>
              <a:t>Leverage in Visual Builder Cloud</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pic>
        <p:nvPicPr>
          <p:cNvPr id="8" name="Picture 7"/>
          <p:cNvPicPr>
            <a:picLocks noChangeAspect="1"/>
          </p:cNvPicPr>
          <p:nvPr/>
        </p:nvPicPr>
        <p:blipFill>
          <a:blip r:embed="rId3"/>
          <a:stretch>
            <a:fillRect/>
          </a:stretch>
        </p:blipFill>
        <p:spPr>
          <a:xfrm>
            <a:off x="6958034" y="106812"/>
            <a:ext cx="1915308" cy="1783375"/>
          </a:xfrm>
          <a:prstGeom prst="rect">
            <a:avLst/>
          </a:prstGeom>
        </p:spPr>
      </p:pic>
      <p:pic>
        <p:nvPicPr>
          <p:cNvPr id="2050" name="Picture 2" descr="Image result for oracle visual builder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249" y="240884"/>
            <a:ext cx="2571750" cy="161925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endParaRPr lang="nl-NL"/>
          </a:p>
        </p:txBody>
      </p:sp>
      <p:pic>
        <p:nvPicPr>
          <p:cNvPr id="9" name="Picture 8"/>
          <p:cNvPicPr>
            <a:picLocks noChangeAspect="1"/>
          </p:cNvPicPr>
          <p:nvPr/>
        </p:nvPicPr>
        <p:blipFill>
          <a:blip r:embed="rId5"/>
          <a:stretch>
            <a:fillRect/>
          </a:stretch>
        </p:blipFill>
        <p:spPr>
          <a:xfrm>
            <a:off x="4773284" y="2313663"/>
            <a:ext cx="3915632" cy="24371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0867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64543" y="1080000"/>
            <a:ext cx="5820892" cy="3026657"/>
          </a:xfrm>
          <a:prstGeom prst="rect">
            <a:avLst/>
          </a:prstGeom>
        </p:spPr>
      </p:pic>
      <p:sp>
        <p:nvSpPr>
          <p:cNvPr id="2" name="Title 1"/>
          <p:cNvSpPr>
            <a:spLocks noGrp="1"/>
          </p:cNvSpPr>
          <p:nvPr>
            <p:ph type="title"/>
          </p:nvPr>
        </p:nvSpPr>
        <p:spPr/>
        <p:txBody>
          <a:bodyPr/>
          <a:lstStyle/>
          <a:p>
            <a:r>
              <a:rPr lang="en-US" dirty="0" smtClean="0"/>
              <a:t>Leverage in Visual Builder Cloud</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45</a:t>
            </a:fld>
            <a:endParaRPr lang="nl-NL"/>
          </a:p>
        </p:txBody>
      </p:sp>
      <p:pic>
        <p:nvPicPr>
          <p:cNvPr id="8" name="Picture 7"/>
          <p:cNvPicPr>
            <a:picLocks noChangeAspect="1"/>
          </p:cNvPicPr>
          <p:nvPr/>
        </p:nvPicPr>
        <p:blipFill>
          <a:blip r:embed="rId3"/>
          <a:stretch>
            <a:fillRect/>
          </a:stretch>
        </p:blipFill>
        <p:spPr>
          <a:xfrm>
            <a:off x="6958034" y="106812"/>
            <a:ext cx="1915308" cy="1783375"/>
          </a:xfrm>
          <a:prstGeom prst="rect">
            <a:avLst/>
          </a:prstGeom>
        </p:spPr>
      </p:pic>
      <p:pic>
        <p:nvPicPr>
          <p:cNvPr id="2050" name="Picture 2" descr="Image result for oracle visual builder clou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2249" y="240884"/>
            <a:ext cx="2571750" cy="1619251"/>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p:txBody>
          <a:bodyPr/>
          <a:lstStyle/>
          <a:p>
            <a:endParaRPr lang="nl-NL" dirty="0"/>
          </a:p>
        </p:txBody>
      </p:sp>
      <p:pic>
        <p:nvPicPr>
          <p:cNvPr id="10" name="Picture 9"/>
          <p:cNvPicPr>
            <a:picLocks noChangeAspect="1"/>
          </p:cNvPicPr>
          <p:nvPr/>
        </p:nvPicPr>
        <p:blipFill>
          <a:blip r:embed="rId5"/>
          <a:stretch>
            <a:fillRect/>
          </a:stretch>
        </p:blipFill>
        <p:spPr>
          <a:xfrm>
            <a:off x="4642676" y="3351197"/>
            <a:ext cx="3890647" cy="12523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4278142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tretch>
            <a:fillRect/>
          </a:stretch>
        </p:blipFill>
        <p:spPr>
          <a:xfrm>
            <a:off x="634333" y="848790"/>
            <a:ext cx="6831941" cy="3976554"/>
          </a:xfrm>
          <a:prstGeom prst="rect">
            <a:avLst/>
          </a:prstGeom>
        </p:spPr>
      </p:pic>
      <p:sp>
        <p:nvSpPr>
          <p:cNvPr id="2" name="Title 1"/>
          <p:cNvSpPr>
            <a:spLocks noGrp="1"/>
          </p:cNvSpPr>
          <p:nvPr>
            <p:ph type="title"/>
          </p:nvPr>
        </p:nvSpPr>
        <p:spPr/>
        <p:txBody>
          <a:bodyPr/>
          <a:lstStyle/>
          <a:p>
            <a:r>
              <a:rPr lang="en-US" dirty="0" smtClean="0"/>
              <a:t>Leverage in Visual Builder Cloud</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46</a:t>
            </a:fld>
            <a:endParaRPr lang="nl-NL"/>
          </a:p>
        </p:txBody>
      </p:sp>
      <p:pic>
        <p:nvPicPr>
          <p:cNvPr id="12" name="Picture 2" descr="Image result for oracle visual builder clou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22125" y="-17625"/>
            <a:ext cx="2571750" cy="16192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4"/>
          <a:stretch>
            <a:fillRect/>
          </a:stretch>
        </p:blipFill>
        <p:spPr>
          <a:xfrm>
            <a:off x="6174179" y="2127862"/>
            <a:ext cx="2755529" cy="2588138"/>
          </a:xfrm>
          <a:prstGeom prst="rect">
            <a:avLst/>
          </a:prstGeom>
        </p:spPr>
      </p:pic>
    </p:spTree>
    <p:extLst>
      <p:ext uri="{BB962C8B-B14F-4D97-AF65-F5344CB8AC3E}">
        <p14:creationId xmlns:p14="http://schemas.microsoft.com/office/powerpoint/2010/main" val="25470227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nl-NL" dirty="0"/>
          </a:p>
        </p:txBody>
      </p:sp>
      <p:sp>
        <p:nvSpPr>
          <p:cNvPr id="3" name="Content Placeholder 2"/>
          <p:cNvSpPr>
            <a:spLocks noGrp="1"/>
          </p:cNvSpPr>
          <p:nvPr>
            <p:ph idx="1"/>
          </p:nvPr>
        </p:nvSpPr>
        <p:spPr/>
        <p:txBody>
          <a:bodyPr/>
          <a:lstStyle/>
          <a:p>
            <a:r>
              <a:rPr lang="en-US" dirty="0" smtClean="0"/>
              <a:t>Components are good:</a:t>
            </a:r>
          </a:p>
          <a:p>
            <a:pPr lvl="1"/>
            <a:r>
              <a:rPr lang="en-US" dirty="0" smtClean="0"/>
              <a:t>Reuse</a:t>
            </a:r>
          </a:p>
          <a:p>
            <a:pPr lvl="1"/>
            <a:r>
              <a:rPr lang="en-US" dirty="0" smtClean="0"/>
              <a:t>Productivity</a:t>
            </a:r>
          </a:p>
          <a:p>
            <a:pPr lvl="1"/>
            <a:r>
              <a:rPr lang="en-US" dirty="0" smtClean="0"/>
              <a:t>Clean design</a:t>
            </a:r>
          </a:p>
          <a:p>
            <a:pPr lvl="1"/>
            <a:r>
              <a:rPr lang="en-US" dirty="0" smtClean="0"/>
              <a:t>Best practices</a:t>
            </a:r>
          </a:p>
          <a:p>
            <a:pPr lvl="1"/>
            <a:r>
              <a:rPr lang="en-US" dirty="0" smtClean="0"/>
              <a:t>It’s like micro…</a:t>
            </a:r>
          </a:p>
          <a:p>
            <a:r>
              <a:rPr lang="en-US" dirty="0" smtClean="0"/>
              <a:t>JET Composite </a:t>
            </a:r>
            <a:r>
              <a:rPr lang="en-US" dirty="0" err="1" smtClean="0"/>
              <a:t>Composite</a:t>
            </a:r>
            <a:r>
              <a:rPr lang="en-US" dirty="0" smtClean="0"/>
              <a:t> Components are straightforward</a:t>
            </a:r>
          </a:p>
          <a:p>
            <a:pPr lvl="1"/>
            <a:r>
              <a:rPr lang="en-US" dirty="0" smtClean="0"/>
              <a:t>Create them like small, structured, well documented JET applications</a:t>
            </a:r>
          </a:p>
          <a:p>
            <a:pPr lvl="1"/>
            <a:r>
              <a:rPr lang="en-US" dirty="0" smtClean="0"/>
              <a:t>Use them by copying a zip, configuring some properties and embedding in a view</a:t>
            </a:r>
          </a:p>
          <a:p>
            <a:r>
              <a:rPr lang="en-US" dirty="0" smtClean="0"/>
              <a:t>JET Composite Components can be used in Oracle Visual Builder Cloud</a:t>
            </a:r>
          </a:p>
          <a:p>
            <a:r>
              <a:rPr lang="en-US" dirty="0" smtClean="0"/>
              <a:t>I envision (or at least hope for) a world with many shared community composite components</a:t>
            </a:r>
            <a:endParaRPr lang="nl-NL" dirty="0"/>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47</a:t>
            </a:fld>
            <a:endParaRPr lang="nl-NL"/>
          </a:p>
        </p:txBody>
      </p:sp>
      <p:pic>
        <p:nvPicPr>
          <p:cNvPr id="5122" name="Picture 2" descr="Image result for alarm clock ring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1255" y="-1076629"/>
            <a:ext cx="4938508" cy="6725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491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 calcmode="lin" valueType="num">
                                      <p:cBhvr>
                                        <p:cTn id="7" dur="500" fill="hold"/>
                                        <p:tgtEl>
                                          <p:spTgt spid="5122"/>
                                        </p:tgtEl>
                                        <p:attrNameLst>
                                          <p:attrName>ppt_w</p:attrName>
                                        </p:attrNameLst>
                                      </p:cBhvr>
                                      <p:tavLst>
                                        <p:tav tm="0">
                                          <p:val>
                                            <p:fltVal val="0"/>
                                          </p:val>
                                        </p:tav>
                                        <p:tav tm="100000">
                                          <p:val>
                                            <p:strVal val="#ppt_w"/>
                                          </p:val>
                                        </p:tav>
                                      </p:tavLst>
                                    </p:anim>
                                    <p:anim calcmode="lin" valueType="num">
                                      <p:cBhvr>
                                        <p:cTn id="8" dur="500" fill="hold"/>
                                        <p:tgtEl>
                                          <p:spTgt spid="5122"/>
                                        </p:tgtEl>
                                        <p:attrNameLst>
                                          <p:attrName>ppt_h</p:attrName>
                                        </p:attrNameLst>
                                      </p:cBhvr>
                                      <p:tavLst>
                                        <p:tav tm="0">
                                          <p:val>
                                            <p:fltVal val="0"/>
                                          </p:val>
                                        </p:tav>
                                        <p:tav tm="100000">
                                          <p:val>
                                            <p:strVal val="#ppt_h"/>
                                          </p:val>
                                        </p:tav>
                                      </p:tavLst>
                                    </p:anim>
                                    <p:animEffect transition="in" filter="fade">
                                      <p:cBhvr>
                                        <p:cTn id="9"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Let’s Share!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48</a:t>
            </a:fld>
            <a:endParaRPr lang="nl-NL"/>
          </a:p>
        </p:txBody>
      </p:sp>
      <p:pic>
        <p:nvPicPr>
          <p:cNvPr id="7" name="Picture 2" descr="Image result for sh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129" y="792000"/>
            <a:ext cx="5605997" cy="390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5032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Some resources</a:t>
            </a:r>
            <a:endParaRPr lang="nl-NL" dirty="0"/>
          </a:p>
        </p:txBody>
      </p:sp>
      <p:sp>
        <p:nvSpPr>
          <p:cNvPr id="6" name="Content Placeholder 5"/>
          <p:cNvSpPr>
            <a:spLocks noGrp="1"/>
          </p:cNvSpPr>
          <p:nvPr>
            <p:ph idx="1"/>
          </p:nvPr>
        </p:nvSpPr>
        <p:spPr/>
        <p:txBody>
          <a:bodyPr/>
          <a:lstStyle/>
          <a:p>
            <a:r>
              <a:rPr lang="en-US" dirty="0"/>
              <a:t>Article: </a:t>
            </a:r>
            <a:r>
              <a:rPr lang="en-US" dirty="0">
                <a:hlinkClick r:id="rId2"/>
              </a:rPr>
              <a:t>https://</a:t>
            </a:r>
            <a:r>
              <a:rPr lang="en-US" dirty="0" smtClean="0">
                <a:hlinkClick r:id="rId2"/>
              </a:rPr>
              <a:t>developer.oracle.com/javascript/reusable-jet-composite</a:t>
            </a:r>
            <a:endParaRPr lang="en-US" dirty="0" smtClean="0"/>
          </a:p>
          <a:p>
            <a:r>
              <a:rPr lang="en-US" dirty="0" smtClean="0"/>
              <a:t>GitHub Resources: </a:t>
            </a:r>
          </a:p>
          <a:p>
            <a:pPr lvl="1"/>
            <a:r>
              <a:rPr lang="nl-NL" dirty="0">
                <a:hlinkClick r:id="rId3"/>
              </a:rPr>
              <a:t>https://</a:t>
            </a:r>
            <a:r>
              <a:rPr lang="nl-NL" dirty="0" smtClean="0">
                <a:hlinkClick r:id="rId3"/>
              </a:rPr>
              <a:t>github.com/lucasjellema/jet-composite-component-showroom</a:t>
            </a:r>
            <a:endParaRPr lang="nl-NL" dirty="0" smtClean="0"/>
          </a:p>
          <a:p>
            <a:pPr lvl="1"/>
            <a:r>
              <a:rPr lang="nl-NL" dirty="0">
                <a:hlinkClick r:id="rId4"/>
              </a:rPr>
              <a:t>https://</a:t>
            </a:r>
            <a:r>
              <a:rPr lang="nl-NL" dirty="0" smtClean="0">
                <a:hlinkClick r:id="rId4"/>
              </a:rPr>
              <a:t>github.com/lucasjellema/input-country-composite-component</a:t>
            </a:r>
            <a:endParaRPr lang="nl-NL" dirty="0" smtClean="0"/>
          </a:p>
          <a:p>
            <a:pPr lvl="1"/>
            <a:endParaRPr lang="nl-NL" dirty="0"/>
          </a:p>
        </p:txBody>
      </p:sp>
      <p:sp>
        <p:nvSpPr>
          <p:cNvPr id="3" name="Footer Placeholder 2"/>
          <p:cNvSpPr>
            <a:spLocks noGrp="1"/>
          </p:cNvSpPr>
          <p:nvPr>
            <p:ph type="ftr" sz="quarter" idx="11"/>
          </p:nvPr>
        </p:nvSpPr>
        <p:spPr/>
        <p:txBody>
          <a:bodyPr/>
          <a:lstStyle/>
          <a:p>
            <a:r>
              <a:rPr lang="en-US" noProof="0" dirty="0" smtClean="0"/>
              <a:t>Creating, Publishing and Reusing an Oracle JET Composite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49</a:t>
            </a:fld>
            <a:endParaRPr lang="nl-NL" noProof="0" dirty="0"/>
          </a:p>
        </p:txBody>
      </p:sp>
      <p:pic>
        <p:nvPicPr>
          <p:cNvPr id="7" name="Picture 6"/>
          <p:cNvPicPr>
            <a:picLocks noChangeAspect="1"/>
          </p:cNvPicPr>
          <p:nvPr/>
        </p:nvPicPr>
        <p:blipFill>
          <a:blip r:embed="rId5"/>
          <a:stretch>
            <a:fillRect/>
          </a:stretch>
        </p:blipFill>
        <p:spPr>
          <a:xfrm>
            <a:off x="4197927" y="2185337"/>
            <a:ext cx="4629108" cy="25306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588935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7" name="Picture 6">
            <a:hlinkClick r:id="rId2"/>
          </p:cNvPr>
          <p:cNvPicPr>
            <a:picLocks noChangeAspect="1"/>
          </p:cNvPicPr>
          <p:nvPr/>
        </p:nvPicPr>
        <p:blipFill>
          <a:blip r:embed="rId3"/>
          <a:stretch>
            <a:fillRect/>
          </a:stretch>
        </p:blipFill>
        <p:spPr>
          <a:xfrm>
            <a:off x="244785" y="392040"/>
            <a:ext cx="9043577" cy="4323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517804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smtClean="0"/>
              <a:t>Thank you</a:t>
            </a:r>
            <a:br>
              <a:rPr lang="en-US" dirty="0" smtClean="0"/>
            </a:br>
            <a:r>
              <a:rPr lang="en-US" dirty="0"/>
              <a:t/>
            </a:r>
            <a:br>
              <a:rPr lang="en-US" dirty="0"/>
            </a:br>
            <a:r>
              <a:rPr lang="en-US" dirty="0" smtClean="0"/>
              <a:t>Dank je </a:t>
            </a:r>
            <a:r>
              <a:rPr lang="en-US" dirty="0" err="1" smtClean="0"/>
              <a:t>wel</a:t>
            </a:r>
            <a:r>
              <a:rPr lang="en-US" dirty="0" smtClean="0"/>
              <a:t/>
            </a:r>
            <a:br>
              <a:rPr lang="en-US" dirty="0" smtClean="0"/>
            </a:br>
            <a:r>
              <a:rPr lang="en-US" dirty="0"/>
              <a:t/>
            </a:r>
            <a:br>
              <a:rPr lang="en-US" dirty="0"/>
            </a:b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smtClean="0"/>
              <a:t>Hoe integreer je applicaties en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50</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5"/>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6"/>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7"/>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
        <p:nvSpPr>
          <p:cNvPr id="2" name="TextBox 1"/>
          <p:cNvSpPr txBox="1"/>
          <p:nvPr/>
        </p:nvSpPr>
        <p:spPr>
          <a:xfrm>
            <a:off x="577651" y="4483759"/>
            <a:ext cx="4591000" cy="338554"/>
          </a:xfrm>
          <a:prstGeom prst="rect">
            <a:avLst/>
          </a:prstGeom>
          <a:noFill/>
        </p:spPr>
        <p:txBody>
          <a:bodyPr wrap="none" lIns="0" tIns="0" rIns="0" bIns="0" rtlCol="0">
            <a:spAutoFit/>
          </a:bodyPr>
          <a:lstStyle/>
          <a:p>
            <a:pPr lvl="1"/>
            <a:r>
              <a:rPr lang="nl-NL" sz="1100" dirty="0">
                <a:hlinkClick r:id="rId12"/>
              </a:rPr>
              <a:t>https://github.com/lucasjellema/jet-composite-component-showroom</a:t>
            </a:r>
            <a:endParaRPr lang="nl-NL" sz="1100" dirty="0"/>
          </a:p>
          <a:p>
            <a:pPr lvl="1"/>
            <a:r>
              <a:rPr lang="nl-NL" sz="1100" dirty="0">
                <a:hlinkClick r:id="rId13"/>
              </a:rPr>
              <a:t>https://github.com/lucasjellema/input-country-composite-component</a:t>
            </a:r>
            <a:endParaRPr lang="nl-NL" sz="1100" dirty="0"/>
          </a:p>
        </p:txBody>
      </p:sp>
    </p:spTree>
    <p:extLst>
      <p:ext uri="{BB962C8B-B14F-4D97-AF65-F5344CB8AC3E}">
        <p14:creationId xmlns:p14="http://schemas.microsoft.com/office/powerpoint/2010/main" val="258850306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smtClean="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a:t>
            </a:fld>
            <a:endParaRPr lang="nl-NL"/>
          </a:p>
        </p:txBody>
      </p:sp>
      <p:pic>
        <p:nvPicPr>
          <p:cNvPr id="6" name="Picture 5"/>
          <p:cNvPicPr>
            <a:picLocks noChangeAspect="1"/>
          </p:cNvPicPr>
          <p:nvPr/>
        </p:nvPicPr>
        <p:blipFill>
          <a:blip r:embed="rId2"/>
          <a:stretch>
            <a:fillRect/>
          </a:stretch>
        </p:blipFill>
        <p:spPr>
          <a:xfrm>
            <a:off x="176645" y="135049"/>
            <a:ext cx="7335357" cy="4580951"/>
          </a:xfrm>
          <a:prstGeom prst="rect">
            <a:avLst/>
          </a:prstGeom>
        </p:spPr>
      </p:pic>
      <p:pic>
        <p:nvPicPr>
          <p:cNvPr id="7" name="Picture 6"/>
          <p:cNvPicPr>
            <a:picLocks noChangeAspect="1"/>
          </p:cNvPicPr>
          <p:nvPr/>
        </p:nvPicPr>
        <p:blipFill>
          <a:blip r:embed="rId3"/>
          <a:stretch>
            <a:fillRect/>
          </a:stretch>
        </p:blipFill>
        <p:spPr>
          <a:xfrm>
            <a:off x="2335947" y="1046972"/>
            <a:ext cx="6363251" cy="341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7697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 Country browser powered by JET Composite Component</a:t>
            </a:r>
            <a:endParaRPr lang="nl-NL" dirty="0"/>
          </a:p>
        </p:txBody>
      </p:sp>
      <p:sp>
        <p:nvSpPr>
          <p:cNvPr id="4" name="Footer Placeholder 3"/>
          <p:cNvSpPr>
            <a:spLocks noGrp="1"/>
          </p:cNvSpPr>
          <p:nvPr>
            <p:ph type="ftr" sz="quarter" idx="11"/>
          </p:nvPr>
        </p:nvSpPr>
        <p:spPr/>
        <p:txBody>
          <a:bodyPr/>
          <a:lstStyle/>
          <a:p>
            <a:r>
              <a:rPr lang="en-US" dirty="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a:t>
            </a:fld>
            <a:endParaRPr lang="nl-NL"/>
          </a:p>
        </p:txBody>
      </p:sp>
      <p:pic>
        <p:nvPicPr>
          <p:cNvPr id="6" name="Picture 5"/>
          <p:cNvPicPr>
            <a:picLocks noChangeAspect="1"/>
          </p:cNvPicPr>
          <p:nvPr/>
        </p:nvPicPr>
        <p:blipFill>
          <a:blip r:embed="rId3"/>
          <a:stretch>
            <a:fillRect/>
          </a:stretch>
        </p:blipFill>
        <p:spPr>
          <a:xfrm>
            <a:off x="257606" y="1349671"/>
            <a:ext cx="8776973" cy="3096658"/>
          </a:xfrm>
          <a:prstGeom prst="rect">
            <a:avLst/>
          </a:prstGeom>
          <a:ln>
            <a:noFill/>
          </a:ln>
          <a:effectLst>
            <a:outerShdw blurRad="292100" dist="139700" dir="2700000" algn="tl" rotWithShape="0">
              <a:srgbClr val="333333">
                <a:alpha val="65000"/>
              </a:srgbClr>
            </a:outerShdw>
          </a:effectLst>
        </p:spPr>
      </p:pic>
      <p:pic>
        <p:nvPicPr>
          <p:cNvPr id="7" name="Picture 2" descr="Image result for oracle je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03155" y="59789"/>
            <a:ext cx="960422" cy="96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0812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on country and select another country to inspect in Wikipedia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a:t>
            </a:fld>
            <a:endParaRPr lang="nl-NL"/>
          </a:p>
        </p:txBody>
      </p:sp>
      <p:pic>
        <p:nvPicPr>
          <p:cNvPr id="6" name="Picture 5"/>
          <p:cNvPicPr>
            <a:picLocks noChangeAspect="1"/>
          </p:cNvPicPr>
          <p:nvPr/>
        </p:nvPicPr>
        <p:blipFill>
          <a:blip r:embed="rId2"/>
          <a:stretch>
            <a:fillRect/>
          </a:stretch>
        </p:blipFill>
        <p:spPr>
          <a:xfrm>
            <a:off x="832758" y="936000"/>
            <a:ext cx="6830770" cy="3875886"/>
          </a:xfrm>
          <a:prstGeom prst="rect">
            <a:avLst/>
          </a:prstGeom>
        </p:spPr>
      </p:pic>
    </p:spTree>
    <p:extLst>
      <p:ext uri="{BB962C8B-B14F-4D97-AF65-F5344CB8AC3E}">
        <p14:creationId xmlns:p14="http://schemas.microsoft.com/office/powerpoint/2010/main" val="41289204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Wikipedia details for newly selected country are shown in an IFRAME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dirty="0"/>
              <a:t>Creating, Publishing and Reusing an Oracle JET Composite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9</a:t>
            </a:fld>
            <a:endParaRPr lang="nl-NL"/>
          </a:p>
        </p:txBody>
      </p:sp>
      <p:pic>
        <p:nvPicPr>
          <p:cNvPr id="6" name="Picture 5"/>
          <p:cNvPicPr>
            <a:picLocks noChangeAspect="1"/>
          </p:cNvPicPr>
          <p:nvPr/>
        </p:nvPicPr>
        <p:blipFill>
          <a:blip r:embed="rId2"/>
          <a:stretch>
            <a:fillRect/>
          </a:stretch>
        </p:blipFill>
        <p:spPr>
          <a:xfrm>
            <a:off x="720003" y="885631"/>
            <a:ext cx="7085057" cy="3880738"/>
          </a:xfrm>
          <a:prstGeom prst="rect">
            <a:avLst/>
          </a:prstGeom>
        </p:spPr>
      </p:pic>
    </p:spTree>
    <p:extLst>
      <p:ext uri="{BB962C8B-B14F-4D97-AF65-F5344CB8AC3E}">
        <p14:creationId xmlns:p14="http://schemas.microsoft.com/office/powerpoint/2010/main" val="23281059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20445</TotalTime>
  <Words>1436</Words>
  <Application>Microsoft Office PowerPoint</Application>
  <PresentationFormat>On-screen Show (16:9)</PresentationFormat>
  <Paragraphs>354</Paragraphs>
  <Slides>50</Slides>
  <Notes>10</Notes>
  <HiddenSlides>7</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50</vt:i4>
      </vt:variant>
    </vt:vector>
  </HeadingPairs>
  <TitlesOfParts>
    <vt:vector size="56" baseType="lpstr">
      <vt:lpstr>Arial</vt:lpstr>
      <vt:lpstr>Arial Narrow</vt:lpstr>
      <vt:lpstr>Arial Unicode MS</vt:lpstr>
      <vt:lpstr>Calibri</vt:lpstr>
      <vt:lpstr>Office-thema</vt:lpstr>
      <vt:lpstr>AMIS_WIDESCREEN</vt:lpstr>
      <vt:lpstr>Creating, Publishing and Reusing  an Oracle JET Composite Component</vt:lpstr>
      <vt:lpstr>Lucas Jellema Architect / Developer  1994 started in IT at Oracle  2002 joined AMIS Currently CTO &amp; Solution Architect </vt:lpstr>
      <vt:lpstr>Country Browser - with room for UX improvement</vt:lpstr>
      <vt:lpstr>Country Browser - with room for UX improvement</vt:lpstr>
      <vt:lpstr>PowerPoint Presentation</vt:lpstr>
      <vt:lpstr>PowerPoint Presentation</vt:lpstr>
      <vt:lpstr>Wikipedia Country browser powered by JET Composite Component</vt:lpstr>
      <vt:lpstr>Click on country and select another country to inspect in Wikipedia</vt:lpstr>
      <vt:lpstr>Wikipedia details for newly selected country are shown in an IFRAME</vt:lpstr>
      <vt:lpstr>Copy JET Composite Component into application</vt:lpstr>
      <vt:lpstr>Embedding input-country component in view:</vt:lpstr>
      <vt:lpstr>ViewModel – require &amp; define to hook component into page</vt:lpstr>
      <vt:lpstr>Beauty of Composite Components</vt:lpstr>
      <vt:lpstr>Introducing JET Composite Component Architecture (CCA):  “A composite component is a reusable piece of UI that can be embedded as a custom HTML element and can be composed of other composites, JET components, HTML, JavaScript, or CSS.”</vt:lpstr>
      <vt:lpstr>JET Composite Component</vt:lpstr>
      <vt:lpstr>Constitution of a JET Composite Component</vt:lpstr>
      <vt:lpstr>Constitution of a JET Composite Component</vt:lpstr>
      <vt:lpstr>Constitution of a JET Composite Component</vt:lpstr>
      <vt:lpstr>Creation of a component</vt:lpstr>
      <vt:lpstr>Develop Input Country Component</vt:lpstr>
      <vt:lpstr>PowerPoint Presentation</vt:lpstr>
      <vt:lpstr>Input Country</vt:lpstr>
      <vt:lpstr>Generate Sandbox JET application and  the skeleton JET Composite Component</vt:lpstr>
      <vt:lpstr>Prepare test bed</vt:lpstr>
      <vt:lpstr>Prepare test bed</vt:lpstr>
      <vt:lpstr>Prepare test bed</vt:lpstr>
      <vt:lpstr>Define  a property for the component and make it display something</vt:lpstr>
      <vt:lpstr>Set property in test bed application</vt:lpstr>
      <vt:lpstr>Show world map with country highlighting &amp; selection</vt:lpstr>
      <vt:lpstr>Introducing OpenLayers (open source, HTML5, JavaScript)</vt:lpstr>
      <vt:lpstr>OpenLayers - Summary</vt:lpstr>
      <vt:lpstr>Hello World Map</vt:lpstr>
      <vt:lpstr>Add OpenLayers to JET Composite Component</vt:lpstr>
      <vt:lpstr>Add OpenLayers to JET Composite Component (2)</vt:lpstr>
      <vt:lpstr>Show OpenLayers map in Composite Component</vt:lpstr>
      <vt:lpstr>PowerPoint Presentation</vt:lpstr>
      <vt:lpstr>Output from a Component</vt:lpstr>
      <vt:lpstr>Define component  output in component.json</vt:lpstr>
      <vt:lpstr>Publish output from input-country component</vt:lpstr>
      <vt:lpstr>Leverage output in consuming application</vt:lpstr>
      <vt:lpstr>Handling Component Output in Consuming Application</vt:lpstr>
      <vt:lpstr>Consume a JET Composite Component in your own application</vt:lpstr>
      <vt:lpstr>Leverage in Visual Builder Cloud</vt:lpstr>
      <vt:lpstr>Leverage in Visual Builder Cloud</vt:lpstr>
      <vt:lpstr>Leverage in Visual Builder Cloud</vt:lpstr>
      <vt:lpstr>Leverage in Visual Builder Cloud</vt:lpstr>
      <vt:lpstr>Summary</vt:lpstr>
      <vt:lpstr>Let’s Share!</vt:lpstr>
      <vt:lpstr>Some resources</vt:lpstr>
      <vt:lpstr>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431</cp:revision>
  <dcterms:created xsi:type="dcterms:W3CDTF">2017-09-25T11:59:01Z</dcterms:created>
  <dcterms:modified xsi:type="dcterms:W3CDTF">2018-06-07T11:55:54Z</dcterms:modified>
</cp:coreProperties>
</file>